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8" r:id="rId2"/>
    <p:sldId id="257" r:id="rId3"/>
    <p:sldId id="264" r:id="rId4"/>
    <p:sldId id="259" r:id="rId5"/>
    <p:sldId id="261" r:id="rId6"/>
    <p:sldId id="263" r:id="rId7"/>
    <p:sldId id="266" r:id="rId8"/>
    <p:sldId id="260" r:id="rId9"/>
    <p:sldId id="256" r:id="rId10"/>
    <p:sldId id="262" r:id="rId11"/>
    <p:sldId id="26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83289"/>
  </p:normalViewPr>
  <p:slideViewPr>
    <p:cSldViewPr snapToGrid="0" snapToObjects="1">
      <p:cViewPr varScale="1">
        <p:scale>
          <a:sx n="108" d="100"/>
          <a:sy n="108" d="100"/>
        </p:scale>
        <p:origin x="10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gi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FCA23E-2B27-3D4F-B51A-362A86105DF4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B63F24-8EFC-3548-82A4-F5EE04AB2A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2844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从瘦高变矮胖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546AE-9019-7F4E-A137-FF051369723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1853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Dilated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u-net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546AE-9019-7F4E-A137-FF051369723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4827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Dilated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u-net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546AE-9019-7F4E-A137-FF051369723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042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0357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8728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5118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151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571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4788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77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2509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060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2727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345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77E88-0A19-0C45-8AB8-489C45E47148}" type="datetimeFigureOut">
              <a:rPr kumimoji="1" lang="zh-CN" altLang="en-US" smtClean="0"/>
              <a:t>19/4/1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5570-73D3-9C40-8D91-69559AB984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0616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tensorflow.org/api_docs/python/tf/nn/weighted_cross_entropy_with_logits" TargetMode="External"/><Relationship Id="rId3" Type="http://schemas.openxmlformats.org/officeDocument/2006/relationships/hyperlink" Target="http://blog.kaggle.com/2017/12/22/carvana-image-masking-first-place-interview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9.tiff"/><Relationship Id="rId5" Type="http://schemas.openxmlformats.org/officeDocument/2006/relationships/image" Target="../media/image10.gif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5.jp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api_docs/python/tf/nn/weighted_cross_entropy_with_logits" TargetMode="External"/><Relationship Id="rId4" Type="http://schemas.openxmlformats.org/officeDocument/2006/relationships/hyperlink" Target="http://blog.kaggle.com/2017/12/22/carvana-image-masking-first-place-interview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362329" y="1481585"/>
            <a:ext cx="75423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b="1" dirty="0" smtClean="0">
                <a:latin typeface="Microsoft YaHei" charset="-122"/>
                <a:ea typeface="Microsoft YaHei" charset="-122"/>
                <a:cs typeface="Microsoft YaHei" charset="-122"/>
              </a:rPr>
              <a:t>亿保健康算法设计大赛</a:t>
            </a:r>
            <a:endParaRPr kumimoji="1" lang="en-US" altLang="zh-CN" sz="54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Box 7"/>
          <p:cNvSpPr txBox="1">
            <a:spLocks noChangeArrowheads="1"/>
          </p:cNvSpPr>
          <p:nvPr/>
        </p:nvSpPr>
        <p:spPr bwMode="auto">
          <a:xfrm>
            <a:off x="4338399" y="3006457"/>
            <a:ext cx="4558466" cy="50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lnSpc>
                <a:spcPts val="32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 smtClean="0">
                <a:latin typeface="KaiTi" charset="-122"/>
                <a:ea typeface="KaiTi" charset="-122"/>
                <a:cs typeface="KaiTi" charset="-122"/>
                <a:sym typeface="+mn-ea" charset="0"/>
              </a:rPr>
              <a:t>参赛队伍：</a:t>
            </a:r>
            <a:r>
              <a:rPr lang="en-US" altLang="zh-CN" sz="2000" dirty="0" smtClean="0">
                <a:latin typeface="KaiTi" charset="-122"/>
                <a:ea typeface="KaiTi" charset="-122"/>
                <a:cs typeface="KaiTi" charset="-122"/>
                <a:sym typeface="+mn-ea" charset="0"/>
              </a:rPr>
              <a:t>4</a:t>
            </a:r>
            <a:r>
              <a:rPr lang="zh-CN" altLang="en-US" sz="2000" dirty="0" smtClean="0">
                <a:latin typeface="KaiTi" charset="-122"/>
                <a:ea typeface="KaiTi" charset="-122"/>
                <a:cs typeface="KaiTi" charset="-122"/>
                <a:sym typeface="+mn-ea" charset="0"/>
              </a:rPr>
              <a:t>月我能毕业吗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  <a:sym typeface="+mn-ea" charset="0"/>
              </a:rPr>
              <a:t>（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  <a:sym typeface="+mn-ea" charset="0"/>
              </a:rPr>
              <a:t>solo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  <a:sym typeface="+mn-ea" charset="0"/>
              </a:rPr>
              <a:t>）</a:t>
            </a:r>
            <a:endParaRPr lang="en-US" altLang="zh-CN" sz="2000" dirty="0">
              <a:latin typeface="Times New Roman" charset="0"/>
              <a:ea typeface="Times New Roman" charset="0"/>
              <a:cs typeface="Times New Roman" charset="0"/>
              <a:sym typeface="+mn-ea" charset="0"/>
            </a:endParaRPr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4153047" y="3653588"/>
            <a:ext cx="3829418" cy="45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lnSpc>
                <a:spcPts val="32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 smtClean="0">
                <a:latin typeface="KaiTi" charset="-122"/>
                <a:ea typeface="KaiTi" charset="-122"/>
                <a:cs typeface="KaiTi" charset="-122"/>
                <a:sym typeface="+mn-ea" charset="0"/>
              </a:rPr>
              <a:t>排行榜成绩：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  <a:sym typeface="+mn-ea" charset="0"/>
              </a:rPr>
              <a:t>0.976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  <a:sym typeface="+mn-ea" charset="0"/>
              </a:rPr>
              <a:t>（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  <a:sym typeface="+mn-ea" charset="0"/>
              </a:rPr>
              <a:t>Top 1/22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  <a:sym typeface="+mn-ea" charset="0"/>
              </a:rPr>
              <a:t>）</a:t>
            </a:r>
            <a:endParaRPr lang="en-US" altLang="zh-CN" sz="2000" dirty="0">
              <a:latin typeface="Times New Roman" charset="0"/>
              <a:ea typeface="Times New Roman" charset="0"/>
              <a:cs typeface="Times New Roman" charset="0"/>
              <a:sym typeface="+mn-ea" charset="0"/>
            </a:endParaRPr>
          </a:p>
        </p:txBody>
      </p:sp>
      <p:pic>
        <p:nvPicPr>
          <p:cNvPr id="5" name="Picture 3" descr="C:\Users\dezhan\Desktop\浙江大学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83725" y="263525"/>
            <a:ext cx="2333625" cy="815975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t="8049" b="3030"/>
          <a:stretch/>
        </p:blipFill>
        <p:spPr>
          <a:xfrm>
            <a:off x="173123" y="4510215"/>
            <a:ext cx="3810000" cy="181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053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3"/>
          <p:cNvCxnSpPr/>
          <p:nvPr/>
        </p:nvCxnSpPr>
        <p:spPr>
          <a:xfrm flipV="1">
            <a:off x="2773515" y="3006135"/>
            <a:ext cx="1866254" cy="192073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" name="直接连接符 15"/>
          <p:cNvCxnSpPr/>
          <p:nvPr/>
        </p:nvCxnSpPr>
        <p:spPr>
          <a:xfrm flipH="1" flipV="1">
            <a:off x="4622803" y="3008154"/>
            <a:ext cx="2481288" cy="878737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" name="直接连接符 18"/>
          <p:cNvCxnSpPr/>
          <p:nvPr/>
        </p:nvCxnSpPr>
        <p:spPr>
          <a:xfrm flipH="1">
            <a:off x="7104088" y="1847755"/>
            <a:ext cx="2240396" cy="2034916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椭圆 4"/>
          <p:cNvSpPr/>
          <p:nvPr/>
        </p:nvSpPr>
        <p:spPr>
          <a:xfrm>
            <a:off x="2255575" y="4408931"/>
            <a:ext cx="1035877" cy="1035877"/>
          </a:xfrm>
          <a:prstGeom prst="ellipse">
            <a:avLst/>
          </a:prstGeom>
          <a:solidFill>
            <a:srgbClr val="0070C0"/>
          </a:solidFill>
          <a:ln w="25400">
            <a:solidFill>
              <a:schemeClr val="accent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7" tIns="60943" rIns="121887" bIns="60943" rtlCol="0" anchor="ctr"/>
          <a:lstStyle/>
          <a:p>
            <a:pPr algn="ctr" defTabSz="1218565"/>
            <a:endParaRPr lang="zh-CN" altLang="en-US" sz="21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958065" y="2324432"/>
            <a:ext cx="1363403" cy="1363403"/>
          </a:xfrm>
          <a:prstGeom prst="ellipse">
            <a:avLst/>
          </a:prstGeom>
          <a:solidFill>
            <a:srgbClr val="0070C0"/>
          </a:solidFill>
          <a:ln w="25400">
            <a:solidFill>
              <a:schemeClr val="accent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7" tIns="60943" rIns="121887" bIns="60943" rtlCol="0" anchor="ctr"/>
          <a:lstStyle/>
          <a:p>
            <a:pPr algn="ctr" defTabSz="1218565"/>
            <a:endParaRPr lang="zh-CN" altLang="en-US" sz="21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288022" y="3050816"/>
            <a:ext cx="1556883" cy="1556883"/>
          </a:xfrm>
          <a:prstGeom prst="ellipse">
            <a:avLst/>
          </a:prstGeom>
          <a:solidFill>
            <a:srgbClr val="0070C0"/>
          </a:solidFill>
          <a:ln w="25400">
            <a:solidFill>
              <a:schemeClr val="accent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7" tIns="60943" rIns="121887" bIns="60943" rtlCol="0" anchor="ctr"/>
          <a:lstStyle/>
          <a:p>
            <a:pPr algn="ctr" defTabSz="1218565"/>
            <a:endParaRPr lang="zh-CN" altLang="en-US" sz="21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8400256" y="1411592"/>
            <a:ext cx="1315368" cy="1315368"/>
          </a:xfrm>
          <a:prstGeom prst="ellipse">
            <a:avLst/>
          </a:prstGeom>
          <a:solidFill>
            <a:srgbClr val="0070C0"/>
          </a:solidFill>
          <a:ln w="25400">
            <a:solidFill>
              <a:schemeClr val="accent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7" tIns="60943" rIns="121887" bIns="60943" rtlCol="0" anchor="ctr"/>
          <a:lstStyle/>
          <a:p>
            <a:pPr algn="ctr" defTabSz="1218565"/>
            <a:endParaRPr lang="zh-CN" altLang="en-US" sz="21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951682" y="5577044"/>
            <a:ext cx="1643660" cy="434059"/>
          </a:xfrm>
          <a:prstGeom prst="rect">
            <a:avLst/>
          </a:prstGeom>
        </p:spPr>
        <p:txBody>
          <a:bodyPr wrap="square" lIns="121887" tIns="60943" rIns="121887" bIns="60943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增大训练样本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496904" y="4653541"/>
            <a:ext cx="553216" cy="619222"/>
          </a:xfrm>
          <a:prstGeom prst="rect">
            <a:avLst/>
          </a:prstGeom>
          <a:solidFill>
            <a:srgbClr val="0070C0"/>
          </a:solidFill>
        </p:spPr>
        <p:txBody>
          <a:bodyPr wrap="none" lIns="121887" tIns="60943" rIns="121887" bIns="60943" rtlCol="0" anchor="ctr">
            <a:spAutoFit/>
          </a:bodyPr>
          <a:lstStyle/>
          <a:p>
            <a:pPr algn="ctr" defTabSz="1218565"/>
            <a:r>
              <a:rPr lang="en-US" altLang="zh-CN" sz="3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3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9"/>
          <p:cNvSpPr txBox="1"/>
          <p:nvPr/>
        </p:nvSpPr>
        <p:spPr>
          <a:xfrm>
            <a:off x="4322122" y="2627253"/>
            <a:ext cx="635290" cy="867281"/>
          </a:xfrm>
          <a:prstGeom prst="rect">
            <a:avLst/>
          </a:prstGeom>
          <a:noFill/>
        </p:spPr>
        <p:txBody>
          <a:bodyPr wrap="none" lIns="121887" tIns="60943" rIns="121887" bIns="60943" rtlCol="0" anchor="ctr">
            <a:spAutoFit/>
          </a:bodyPr>
          <a:lstStyle/>
          <a:p>
            <a:pPr algn="ctr" defTabSz="1218565"/>
            <a:r>
              <a:rPr lang="en-US" altLang="zh-CN" sz="48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4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9"/>
          <p:cNvSpPr txBox="1"/>
          <p:nvPr/>
        </p:nvSpPr>
        <p:spPr>
          <a:xfrm>
            <a:off x="6695306" y="3362637"/>
            <a:ext cx="702164" cy="940239"/>
          </a:xfrm>
          <a:prstGeom prst="rect">
            <a:avLst/>
          </a:prstGeom>
          <a:noFill/>
        </p:spPr>
        <p:txBody>
          <a:bodyPr wrap="none" lIns="121887" tIns="60943" rIns="121887" bIns="60943" rtlCol="0" anchor="ctr">
            <a:spAutoFit/>
          </a:bodyPr>
          <a:lstStyle/>
          <a:p>
            <a:pPr algn="ctr" defTabSz="1218565"/>
            <a:r>
              <a:rPr lang="en-US" altLang="zh-CN" sz="5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53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9"/>
          <p:cNvSpPr txBox="1"/>
          <p:nvPr/>
        </p:nvSpPr>
        <p:spPr>
          <a:xfrm>
            <a:off x="8715979" y="1718789"/>
            <a:ext cx="683927" cy="779731"/>
          </a:xfrm>
          <a:prstGeom prst="rect">
            <a:avLst/>
          </a:prstGeom>
          <a:noFill/>
        </p:spPr>
        <p:txBody>
          <a:bodyPr wrap="none" lIns="121887" tIns="60943" rIns="121887" bIns="60943" rtlCol="0" anchor="ctr">
            <a:spAutoFit/>
          </a:bodyPr>
          <a:lstStyle/>
          <a:p>
            <a:pPr algn="ctr" defTabSz="1218565"/>
            <a:r>
              <a:rPr lang="en-US" altLang="zh-CN" sz="4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43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815128" y="4789170"/>
            <a:ext cx="2873799" cy="787874"/>
          </a:xfrm>
          <a:prstGeom prst="rect">
            <a:avLst/>
          </a:prstGeom>
        </p:spPr>
        <p:txBody>
          <a:bodyPr wrap="square" lIns="121887" tIns="60943" rIns="121887" bIns="60943">
            <a:spAutoFit/>
          </a:bodyPr>
          <a:lstStyle/>
          <a:p>
            <a:pPr algn="ctr" defTabSz="1218565">
              <a:lnSpc>
                <a:spcPct val="120000"/>
              </a:lnSpc>
            </a:pPr>
            <a:r>
              <a:rPr kumimoji="1" lang="zh-CN" altLang="en-US" b="1" dirty="0"/>
              <a:t>修改损失</a:t>
            </a:r>
            <a:r>
              <a:rPr kumimoji="1" lang="zh-CN" altLang="en-US" b="1" dirty="0" smtClean="0"/>
              <a:t>函数</a:t>
            </a:r>
            <a:endParaRPr kumimoji="1" lang="en-US" altLang="zh-CN" b="1" dirty="0" smtClean="0"/>
          </a:p>
          <a:p>
            <a:pPr algn="ctr" defTabSz="1218565">
              <a:lnSpc>
                <a:spcPct val="120000"/>
              </a:lnSpc>
            </a:pPr>
            <a:r>
              <a:rPr kumimoji="1" lang="en-US" altLang="zh-CN" b="1" dirty="0" err="1" smtClean="0"/>
              <a:t>weighted_bce_dice_loss</a:t>
            </a:r>
            <a:endParaRPr kumimoji="1" lang="zh-CN" altLang="en-US" b="1" dirty="0"/>
          </a:p>
        </p:txBody>
      </p:sp>
      <p:sp>
        <p:nvSpPr>
          <p:cNvPr id="15" name="矩形 14"/>
          <p:cNvSpPr/>
          <p:nvPr/>
        </p:nvSpPr>
        <p:spPr>
          <a:xfrm>
            <a:off x="3022055" y="1446734"/>
            <a:ext cx="3190723" cy="764534"/>
          </a:xfrm>
          <a:prstGeom prst="rect">
            <a:avLst/>
          </a:prstGeom>
        </p:spPr>
        <p:txBody>
          <a:bodyPr wrap="square" lIns="121887" tIns="60943" rIns="121887" bIns="60943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改变网络结构</a:t>
            </a:r>
            <a:endParaRPr kumimoji="1" lang="en-US" altLang="zh-CN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>
              <a:lnSpc>
                <a:spcPct val="120000"/>
              </a:lnSpc>
            </a:pPr>
            <a:r>
              <a:rPr kumimoji="1" lang="en-US" altLang="zh-CN" b="1" dirty="0">
                <a:latin typeface="Microsoft YaHei" charset="-122"/>
                <a:ea typeface="Microsoft YaHei" charset="-122"/>
                <a:cs typeface="Microsoft YaHei" charset="-122"/>
              </a:rPr>
              <a:t>U-net </a:t>
            </a:r>
            <a:r>
              <a:rPr kumimoji="1" lang="en-US" altLang="zh-CN" b="1" dirty="0">
                <a:latin typeface="Microsoft YaHei" charset="-122"/>
                <a:ea typeface="Microsoft YaHei" charset="-122"/>
                <a:cs typeface="Microsoft YaHei" charset="-122"/>
                <a:sym typeface="Wingdings"/>
              </a:rPr>
              <a:t> </a:t>
            </a:r>
            <a:r>
              <a:rPr kumimoji="1" lang="en-US" altLang="zh-CN" b="1" dirty="0" smtClean="0">
                <a:latin typeface="Microsoft YaHei" charset="-122"/>
                <a:ea typeface="Microsoft YaHei" charset="-122"/>
                <a:cs typeface="Microsoft YaHei" charset="-122"/>
                <a:sym typeface="Wingdings"/>
              </a:rPr>
              <a:t>Dilated </a:t>
            </a:r>
            <a:r>
              <a:rPr kumimoji="1" lang="en-US" altLang="zh-CN" b="1" dirty="0">
                <a:latin typeface="Microsoft YaHei" charset="-122"/>
                <a:ea typeface="Microsoft YaHei" charset="-122"/>
                <a:cs typeface="Microsoft YaHei" charset="-122"/>
                <a:sym typeface="Wingdings"/>
              </a:rPr>
              <a:t>U-net</a:t>
            </a:r>
            <a:endParaRPr kumimoji="1" lang="zh-CN" altLang="en-US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870904" y="2516941"/>
            <a:ext cx="2873799" cy="787874"/>
          </a:xfrm>
          <a:prstGeom prst="rect">
            <a:avLst/>
          </a:prstGeom>
        </p:spPr>
        <p:txBody>
          <a:bodyPr wrap="square" lIns="121887" tIns="60943" rIns="121887" bIns="60943">
            <a:spAutoFit/>
          </a:bodyPr>
          <a:lstStyle/>
          <a:p>
            <a:pPr algn="ctr" defTabSz="1218565">
              <a:lnSpc>
                <a:spcPct val="120000"/>
              </a:lnSpc>
            </a:pPr>
            <a:r>
              <a:rPr kumimoji="1" lang="zh-CN" altLang="en-US" b="1" dirty="0" smtClean="0"/>
              <a:t>模型融合</a:t>
            </a:r>
            <a:endParaRPr kumimoji="1" lang="en-US" altLang="zh-CN" b="1" dirty="0" smtClean="0"/>
          </a:p>
          <a:p>
            <a:pPr algn="ctr" defTabSz="1218565">
              <a:lnSpc>
                <a:spcPct val="120000"/>
              </a:lnSpc>
            </a:pPr>
            <a:r>
              <a:rPr kumimoji="1" lang="en-US" altLang="zh-CN" b="1" dirty="0" smtClean="0"/>
              <a:t>Cascade + Parallel</a:t>
            </a:r>
            <a:endParaRPr kumimoji="1" lang="zh-CN" altLang="en-US" b="1" dirty="0"/>
          </a:p>
        </p:txBody>
      </p:sp>
      <p:sp>
        <p:nvSpPr>
          <p:cNvPr id="17" name="文本框 16"/>
          <p:cNvSpPr txBox="1"/>
          <p:nvPr/>
        </p:nvSpPr>
        <p:spPr>
          <a:xfrm>
            <a:off x="302527" y="393320"/>
            <a:ext cx="754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比赛上分历程</a:t>
            </a:r>
            <a:endParaRPr kumimoji="1"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934688" y="3379546"/>
            <a:ext cx="30568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（未完全迭代训练的单模型分数已经与第二名基本持平）</a:t>
            </a:r>
            <a:endParaRPr kumimoji="1" lang="zh-CN" altLang="en-US" b="1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098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302527" y="109115"/>
            <a:ext cx="754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参考文献与资料</a:t>
            </a:r>
            <a:endParaRPr kumimoji="1"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1170" y="474753"/>
            <a:ext cx="11357814" cy="623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b="1" dirty="0" err="1" smtClean="0">
                <a:latin typeface="Times New Roman" charset="0"/>
                <a:ea typeface="Times New Roman" charset="0"/>
                <a:cs typeface="Times New Roman" charset="0"/>
              </a:rPr>
              <a:t>Unet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：</a:t>
            </a:r>
            <a:endParaRPr kumimoji="1" lang="en-US" altLang="zh-CN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Ronneberger</a:t>
            </a: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O, Fischer P, </a:t>
            </a:r>
            <a:r>
              <a:rPr lang="en-US" altLang="zh-CN" sz="16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Brox</a:t>
            </a: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T. U-net: Convolutional networks for biomedical image segmentation[C]//International Conference on Medical image computing and computer-assisted intervention. Springer, Cham, 2015: 234-241.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Dilated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Convolution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：</a:t>
            </a:r>
            <a:endParaRPr kumimoji="1" lang="en-US" altLang="zh-CN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Yu, Fisher, and </a:t>
            </a:r>
            <a:r>
              <a:rPr lang="en-US" altLang="zh-CN" sz="16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Vladlen</a:t>
            </a: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6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Koltun</a:t>
            </a: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. "Multi-scale context aggregation by dilated convolutions." </a:t>
            </a:r>
            <a:r>
              <a:rPr lang="en-US" altLang="zh-CN" sz="16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arXiv</a:t>
            </a: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preprint arXiv:1511.07122 (2015). </a:t>
            </a:r>
            <a:endParaRPr lang="en-US" altLang="zh-CN" sz="1600" b="1" dirty="0" smtClean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 algn="just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b="1" dirty="0">
                <a:latin typeface="Times New Roman" charset="0"/>
                <a:ea typeface="Times New Roman" charset="0"/>
                <a:cs typeface="Times New Roman" charset="0"/>
              </a:rPr>
              <a:t>Dilated</a:t>
            </a:r>
            <a:r>
              <a:rPr kumimoji="1" lang="zh-CN" altLang="en-US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err="1">
                <a:latin typeface="Times New Roman" charset="0"/>
                <a:ea typeface="Times New Roman" charset="0"/>
                <a:cs typeface="Times New Roman" charset="0"/>
              </a:rPr>
              <a:t>Unet</a:t>
            </a:r>
            <a:r>
              <a:rPr kumimoji="1" lang="zh-CN" altLang="en-US" b="1" dirty="0">
                <a:latin typeface="Times New Roman" charset="0"/>
                <a:ea typeface="Times New Roman" charset="0"/>
                <a:cs typeface="Times New Roman" charset="0"/>
              </a:rPr>
              <a:t>：</a:t>
            </a:r>
            <a:endParaRPr kumimoji="1" lang="en-US" altLang="zh-CN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Devalla</a:t>
            </a: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S K, </a:t>
            </a:r>
            <a:r>
              <a:rPr lang="en-US" altLang="zh-CN" sz="16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Renukanand</a:t>
            </a: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P K, </a:t>
            </a:r>
            <a:r>
              <a:rPr lang="en-US" altLang="zh-CN" sz="16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Sreedhar</a:t>
            </a: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B K, et al. DRUNET: a dilated-residual u-net deep learning network to digitally stain optic nerve head tissues in optical coherence tomography images[J]. </a:t>
            </a:r>
            <a:r>
              <a:rPr lang="en-US" altLang="zh-CN" sz="1600" b="1" dirty="0" err="1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arXiv</a:t>
            </a: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preprint arXiv:1803.00232, 2018.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Dice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loss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：</a:t>
            </a:r>
            <a:endParaRPr kumimoji="1" lang="en-US" altLang="zh-CN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V-Net: Fully Convolutional Neural Networks for Volumetric Medical Image Segmentation, International Conference on 3D Vision, 2016.</a:t>
            </a:r>
          </a:p>
          <a:p>
            <a:pPr marL="285750" indent="-285750" algn="just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b="1" dirty="0">
                <a:latin typeface="Times New Roman" charset="0"/>
                <a:ea typeface="Times New Roman" charset="0"/>
                <a:cs typeface="Times New Roman" charset="0"/>
              </a:rPr>
              <a:t>w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eighted </a:t>
            </a:r>
            <a:r>
              <a:rPr kumimoji="1" lang="en-US" altLang="zh-CN" b="1" dirty="0" err="1" smtClean="0">
                <a:latin typeface="Times New Roman" charset="0"/>
                <a:ea typeface="Times New Roman" charset="0"/>
                <a:cs typeface="Times New Roman" charset="0"/>
              </a:rPr>
              <a:t>bce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loss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：</a:t>
            </a:r>
            <a:endParaRPr kumimoji="1" lang="en-US" altLang="zh-CN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https://</a:t>
            </a:r>
            <a:r>
              <a:rPr lang="en-US" altLang="zh-CN" sz="16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www.tensorflow.org/api_docs/python/tf/nn/weighted_cross_entropy_with_logits</a:t>
            </a:r>
            <a:endParaRPr lang="en-US" altLang="zh-CN" sz="1600" b="1" dirty="0" smtClean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 algn="just"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weighted </a:t>
            </a:r>
            <a:r>
              <a:rPr kumimoji="1" lang="en-US" altLang="zh-CN" b="1" dirty="0" err="1" smtClean="0">
                <a:latin typeface="Times New Roman" charset="0"/>
                <a:ea typeface="Times New Roman" charset="0"/>
                <a:cs typeface="Times New Roman" charset="0"/>
              </a:rPr>
              <a:t>bce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loss + dice loss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：</a:t>
            </a:r>
            <a:endParaRPr kumimoji="1" lang="en-US" altLang="zh-CN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  <a:hlinkClick r:id="rId3"/>
              </a:rPr>
              <a:t>http://blog.kaggle.com/2017/12/22/carvana-image-masking-first-place-interview/</a:t>
            </a:r>
            <a:endParaRPr lang="en-US" altLang="zh-CN" sz="1600" b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515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51024" y="381467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 smtClean="0">
                <a:solidFill>
                  <a:srgbClr val="0070C0"/>
                </a:solidFill>
                <a:latin typeface="DengXian" charset="-122"/>
                <a:ea typeface="DengXian" charset="-122"/>
                <a:cs typeface="DengXian" charset="-122"/>
              </a:rPr>
              <a:t>个人简介</a:t>
            </a:r>
            <a:endParaRPr lang="zh-CN" altLang="en-US" sz="2400" b="1" dirty="0">
              <a:solidFill>
                <a:srgbClr val="0070C0"/>
              </a:solidFill>
              <a:latin typeface="DengXian" charset="-122"/>
              <a:ea typeface="DengXian" charset="-122"/>
              <a:cs typeface="DengXian" charset="-122"/>
            </a:endParaRPr>
          </a:p>
        </p:txBody>
      </p:sp>
      <p:cxnSp>
        <p:nvCxnSpPr>
          <p:cNvPr id="3" name="直接连接符 16"/>
          <p:cNvCxnSpPr/>
          <p:nvPr/>
        </p:nvCxnSpPr>
        <p:spPr>
          <a:xfrm>
            <a:off x="3179340" y="1171575"/>
            <a:ext cx="5846021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8"/>
          <p:cNvGrpSpPr/>
          <p:nvPr/>
        </p:nvGrpSpPr>
        <p:grpSpPr>
          <a:xfrm>
            <a:off x="6210467" y="2876551"/>
            <a:ext cx="1079500" cy="1279524"/>
            <a:chOff x="6261267" y="2876551"/>
            <a:chExt cx="1079500" cy="1279524"/>
          </a:xfrm>
        </p:grpSpPr>
        <p:sp>
          <p:nvSpPr>
            <p:cNvPr id="5" name="Freeform 15"/>
            <p:cNvSpPr>
              <a:spLocks/>
            </p:cNvSpPr>
            <p:nvPr/>
          </p:nvSpPr>
          <p:spPr bwMode="auto">
            <a:xfrm>
              <a:off x="6261267" y="2928938"/>
              <a:ext cx="1079500" cy="1227137"/>
            </a:xfrm>
            <a:custGeom>
              <a:avLst/>
              <a:gdLst>
                <a:gd name="T0" fmla="*/ 0 w 558"/>
                <a:gd name="T1" fmla="*/ 634 h 634"/>
                <a:gd name="T2" fmla="*/ 0 w 558"/>
                <a:gd name="T3" fmla="*/ 120 h 634"/>
                <a:gd name="T4" fmla="*/ 120 w 558"/>
                <a:gd name="T5" fmla="*/ 0 h 634"/>
                <a:gd name="T6" fmla="*/ 558 w 558"/>
                <a:gd name="T7" fmla="*/ 0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8" h="634">
                  <a:moveTo>
                    <a:pt x="0" y="634"/>
                  </a:move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558" y="0"/>
                    <a:pt x="558" y="0"/>
                    <a:pt x="558" y="0"/>
                  </a:cubicBezTo>
                </a:path>
              </a:pathLst>
            </a:custGeom>
            <a:noFill/>
            <a:ln w="15875" cap="flat">
              <a:solidFill>
                <a:srgbClr val="BCBEC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Oval 27"/>
            <p:cNvSpPr>
              <a:spLocks noChangeArrowheads="1"/>
            </p:cNvSpPr>
            <p:nvPr/>
          </p:nvSpPr>
          <p:spPr bwMode="auto">
            <a:xfrm>
              <a:off x="6604167" y="2876551"/>
              <a:ext cx="109538" cy="11112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" name="组合 42"/>
          <p:cNvGrpSpPr/>
          <p:nvPr/>
        </p:nvGrpSpPr>
        <p:grpSpPr>
          <a:xfrm>
            <a:off x="6153317" y="3843338"/>
            <a:ext cx="1809750" cy="1282700"/>
            <a:chOff x="6204117" y="3843338"/>
            <a:chExt cx="1809750" cy="1282700"/>
          </a:xfrm>
        </p:grpSpPr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6261267" y="3900488"/>
              <a:ext cx="1752600" cy="1225550"/>
            </a:xfrm>
            <a:custGeom>
              <a:avLst/>
              <a:gdLst>
                <a:gd name="T0" fmla="*/ 0 w 905"/>
                <a:gd name="T1" fmla="*/ 633 h 633"/>
                <a:gd name="T2" fmla="*/ 0 w 905"/>
                <a:gd name="T3" fmla="*/ 120 h 633"/>
                <a:gd name="T4" fmla="*/ 120 w 905"/>
                <a:gd name="T5" fmla="*/ 0 h 633"/>
                <a:gd name="T6" fmla="*/ 905 w 905"/>
                <a:gd name="T7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5" h="633">
                  <a:moveTo>
                    <a:pt x="0" y="633"/>
                  </a:move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905" y="0"/>
                    <a:pt x="905" y="0"/>
                    <a:pt x="905" y="0"/>
                  </a:cubicBezTo>
                </a:path>
              </a:pathLst>
            </a:custGeom>
            <a:noFill/>
            <a:ln w="15875" cap="flat">
              <a:solidFill>
                <a:srgbClr val="BCBEC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Oval 28"/>
            <p:cNvSpPr>
              <a:spLocks noChangeArrowheads="1"/>
            </p:cNvSpPr>
            <p:nvPr/>
          </p:nvSpPr>
          <p:spPr bwMode="auto">
            <a:xfrm>
              <a:off x="7067717" y="3843338"/>
              <a:ext cx="109538" cy="10953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Oval 29"/>
            <p:cNvSpPr>
              <a:spLocks noChangeArrowheads="1"/>
            </p:cNvSpPr>
            <p:nvPr/>
          </p:nvSpPr>
          <p:spPr bwMode="auto">
            <a:xfrm>
              <a:off x="6204117" y="4313238"/>
              <a:ext cx="109538" cy="10795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" name="组合 49"/>
          <p:cNvGrpSpPr/>
          <p:nvPr/>
        </p:nvGrpSpPr>
        <p:grpSpPr>
          <a:xfrm>
            <a:off x="6353342" y="4624388"/>
            <a:ext cx="663575" cy="655637"/>
            <a:chOff x="6404142" y="4624388"/>
            <a:chExt cx="663575" cy="655637"/>
          </a:xfrm>
        </p:grpSpPr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6404142" y="4656138"/>
              <a:ext cx="663575" cy="623887"/>
            </a:xfrm>
            <a:custGeom>
              <a:avLst/>
              <a:gdLst>
                <a:gd name="T0" fmla="*/ 0 w 343"/>
                <a:gd name="T1" fmla="*/ 322 h 322"/>
                <a:gd name="T2" fmla="*/ 0 w 343"/>
                <a:gd name="T3" fmla="*/ 120 h 322"/>
                <a:gd name="T4" fmla="*/ 120 w 343"/>
                <a:gd name="T5" fmla="*/ 0 h 322"/>
                <a:gd name="T6" fmla="*/ 343 w 343"/>
                <a:gd name="T7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3" h="322">
                  <a:moveTo>
                    <a:pt x="0" y="322"/>
                  </a:move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343" y="0"/>
                    <a:pt x="343" y="0"/>
                    <a:pt x="343" y="0"/>
                  </a:cubicBezTo>
                </a:path>
              </a:pathLst>
            </a:custGeom>
            <a:noFill/>
            <a:ln w="15875" cap="flat">
              <a:solidFill>
                <a:srgbClr val="BCBEC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Oval 32"/>
            <p:cNvSpPr>
              <a:spLocks noChangeArrowheads="1"/>
            </p:cNvSpPr>
            <p:nvPr/>
          </p:nvSpPr>
          <p:spPr bwMode="auto">
            <a:xfrm>
              <a:off x="6481929" y="4624388"/>
              <a:ext cx="109538" cy="10953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组合 52"/>
          <p:cNvGrpSpPr/>
          <p:nvPr/>
        </p:nvGrpSpPr>
        <p:grpSpPr>
          <a:xfrm>
            <a:off x="6012029" y="1835151"/>
            <a:ext cx="109538" cy="3363912"/>
            <a:chOff x="6062829" y="1835151"/>
            <a:chExt cx="109538" cy="3363912"/>
          </a:xfrm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6118392" y="1835151"/>
              <a:ext cx="0" cy="3363912"/>
            </a:xfrm>
            <a:custGeom>
              <a:avLst/>
              <a:gdLst>
                <a:gd name="T0" fmla="*/ 2119 h 2119"/>
                <a:gd name="T1" fmla="*/ 0 h 2119"/>
                <a:gd name="T2" fmla="*/ 2119 h 211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119">
                  <a:moveTo>
                    <a:pt x="0" y="2119"/>
                  </a:moveTo>
                  <a:lnTo>
                    <a:pt x="0" y="0"/>
                  </a:lnTo>
                  <a:lnTo>
                    <a:pt x="0" y="2119"/>
                  </a:lnTo>
                  <a:close/>
                </a:path>
              </a:pathLst>
            </a:custGeom>
            <a:solidFill>
              <a:srgbClr val="31536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Line 6"/>
            <p:cNvSpPr>
              <a:spLocks noChangeShapeType="1"/>
            </p:cNvSpPr>
            <p:nvPr/>
          </p:nvSpPr>
          <p:spPr bwMode="auto">
            <a:xfrm flipV="1">
              <a:off x="6118392" y="1835151"/>
              <a:ext cx="0" cy="3363912"/>
            </a:xfrm>
            <a:prstGeom prst="line">
              <a:avLst/>
            </a:prstGeom>
            <a:solidFill>
              <a:srgbClr val="315361"/>
            </a:solidFill>
            <a:ln w="15875" cap="flat">
              <a:solidFill>
                <a:srgbClr val="BCBEC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Oval 30"/>
            <p:cNvSpPr>
              <a:spLocks noChangeArrowheads="1"/>
            </p:cNvSpPr>
            <p:nvPr/>
          </p:nvSpPr>
          <p:spPr bwMode="auto">
            <a:xfrm>
              <a:off x="6062829" y="3346451"/>
              <a:ext cx="109538" cy="11112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Oval 33"/>
            <p:cNvSpPr>
              <a:spLocks noChangeArrowheads="1"/>
            </p:cNvSpPr>
            <p:nvPr/>
          </p:nvSpPr>
          <p:spPr bwMode="auto">
            <a:xfrm>
              <a:off x="6062829" y="2374901"/>
              <a:ext cx="109538" cy="11112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" name="组合 57"/>
          <p:cNvGrpSpPr/>
          <p:nvPr/>
        </p:nvGrpSpPr>
        <p:grpSpPr>
          <a:xfrm>
            <a:off x="4662654" y="2495551"/>
            <a:ext cx="1330326" cy="2611437"/>
            <a:chOff x="4713454" y="2495551"/>
            <a:chExt cx="1330326" cy="2611437"/>
          </a:xfrm>
        </p:grpSpPr>
        <p:sp>
          <p:nvSpPr>
            <p:cNvPr id="20" name="Oval 31"/>
            <p:cNvSpPr>
              <a:spLocks noChangeArrowheads="1"/>
            </p:cNvSpPr>
            <p:nvPr/>
          </p:nvSpPr>
          <p:spPr bwMode="auto">
            <a:xfrm>
              <a:off x="5934242" y="3916363"/>
              <a:ext cx="109538" cy="11112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" name="组合 59"/>
            <p:cNvGrpSpPr/>
            <p:nvPr/>
          </p:nvGrpSpPr>
          <p:grpSpPr>
            <a:xfrm>
              <a:off x="4713454" y="2495551"/>
              <a:ext cx="1276350" cy="2611437"/>
              <a:chOff x="4713454" y="2495551"/>
              <a:chExt cx="1276350" cy="2611437"/>
            </a:xfrm>
          </p:grpSpPr>
          <p:sp>
            <p:nvSpPr>
              <p:cNvPr id="22" name="Freeform 17"/>
              <p:cNvSpPr>
                <a:spLocks/>
              </p:cNvSpPr>
              <p:nvPr/>
            </p:nvSpPr>
            <p:spPr bwMode="auto">
              <a:xfrm>
                <a:off x="4713454" y="2547938"/>
                <a:ext cx="1276350" cy="2559050"/>
              </a:xfrm>
              <a:custGeom>
                <a:avLst/>
                <a:gdLst>
                  <a:gd name="T0" fmla="*/ 659 w 659"/>
                  <a:gd name="T1" fmla="*/ 1322 h 1322"/>
                  <a:gd name="T2" fmla="*/ 659 w 659"/>
                  <a:gd name="T3" fmla="*/ 120 h 1322"/>
                  <a:gd name="T4" fmla="*/ 540 w 659"/>
                  <a:gd name="T5" fmla="*/ 0 h 1322"/>
                  <a:gd name="T6" fmla="*/ 0 w 659"/>
                  <a:gd name="T7" fmla="*/ 0 h 1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59" h="1322">
                    <a:moveTo>
                      <a:pt x="659" y="1322"/>
                    </a:moveTo>
                    <a:cubicBezTo>
                      <a:pt x="659" y="120"/>
                      <a:pt x="659" y="120"/>
                      <a:pt x="659" y="120"/>
                    </a:cubicBezTo>
                    <a:cubicBezTo>
                      <a:pt x="659" y="54"/>
                      <a:pt x="605" y="0"/>
                      <a:pt x="54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5875" cap="flat">
                <a:solidFill>
                  <a:srgbClr val="BCBEC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Oval 34"/>
              <p:cNvSpPr>
                <a:spLocks noChangeArrowheads="1"/>
              </p:cNvSpPr>
              <p:nvPr/>
            </p:nvSpPr>
            <p:spPr bwMode="auto">
              <a:xfrm>
                <a:off x="5326229" y="2495551"/>
                <a:ext cx="107950" cy="10953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4" name="组合 62"/>
          <p:cNvGrpSpPr/>
          <p:nvPr/>
        </p:nvGrpSpPr>
        <p:grpSpPr>
          <a:xfrm>
            <a:off x="4661067" y="3609976"/>
            <a:ext cx="1136650" cy="1589087"/>
            <a:chOff x="4711867" y="3609976"/>
            <a:chExt cx="1136650" cy="1589087"/>
          </a:xfrm>
        </p:grpSpPr>
        <p:sp>
          <p:nvSpPr>
            <p:cNvPr id="25" name="Freeform 11"/>
            <p:cNvSpPr>
              <a:spLocks/>
            </p:cNvSpPr>
            <p:nvPr/>
          </p:nvSpPr>
          <p:spPr bwMode="auto">
            <a:xfrm>
              <a:off x="4711867" y="3663951"/>
              <a:ext cx="1136650" cy="1535112"/>
            </a:xfrm>
            <a:custGeom>
              <a:avLst/>
              <a:gdLst>
                <a:gd name="T0" fmla="*/ 587 w 587"/>
                <a:gd name="T1" fmla="*/ 792 h 792"/>
                <a:gd name="T2" fmla="*/ 587 w 587"/>
                <a:gd name="T3" fmla="*/ 120 h 792"/>
                <a:gd name="T4" fmla="*/ 467 w 587"/>
                <a:gd name="T5" fmla="*/ 0 h 792"/>
                <a:gd name="T6" fmla="*/ 0 w 587"/>
                <a:gd name="T7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7" h="792">
                  <a:moveTo>
                    <a:pt x="587" y="792"/>
                  </a:moveTo>
                  <a:cubicBezTo>
                    <a:pt x="587" y="120"/>
                    <a:pt x="587" y="120"/>
                    <a:pt x="587" y="120"/>
                  </a:cubicBezTo>
                  <a:cubicBezTo>
                    <a:pt x="587" y="54"/>
                    <a:pt x="533" y="0"/>
                    <a:pt x="4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5875" cap="flat">
              <a:solidFill>
                <a:srgbClr val="BCBEC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35"/>
            <p:cNvSpPr>
              <a:spLocks noChangeArrowheads="1"/>
            </p:cNvSpPr>
            <p:nvPr/>
          </p:nvSpPr>
          <p:spPr bwMode="auto">
            <a:xfrm>
              <a:off x="5442117" y="3609976"/>
              <a:ext cx="109538" cy="11112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7" name="组合 65"/>
          <p:cNvGrpSpPr/>
          <p:nvPr/>
        </p:nvGrpSpPr>
        <p:grpSpPr>
          <a:xfrm>
            <a:off x="4146717" y="4284663"/>
            <a:ext cx="1701800" cy="1231900"/>
            <a:chOff x="4197517" y="4284663"/>
            <a:chExt cx="1701800" cy="1231900"/>
          </a:xfrm>
        </p:grpSpPr>
        <p:sp>
          <p:nvSpPr>
            <p:cNvPr id="28" name="Freeform 13"/>
            <p:cNvSpPr>
              <a:spLocks/>
            </p:cNvSpPr>
            <p:nvPr/>
          </p:nvSpPr>
          <p:spPr bwMode="auto">
            <a:xfrm>
              <a:off x="4197517" y="4340226"/>
              <a:ext cx="1651000" cy="1176337"/>
            </a:xfrm>
            <a:custGeom>
              <a:avLst/>
              <a:gdLst>
                <a:gd name="T0" fmla="*/ 853 w 853"/>
                <a:gd name="T1" fmla="*/ 607 h 607"/>
                <a:gd name="T2" fmla="*/ 853 w 853"/>
                <a:gd name="T3" fmla="*/ 120 h 607"/>
                <a:gd name="T4" fmla="*/ 733 w 853"/>
                <a:gd name="T5" fmla="*/ 0 h 607"/>
                <a:gd name="T6" fmla="*/ 0 w 853"/>
                <a:gd name="T7" fmla="*/ 0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3" h="607">
                  <a:moveTo>
                    <a:pt x="853" y="607"/>
                  </a:moveTo>
                  <a:cubicBezTo>
                    <a:pt x="853" y="120"/>
                    <a:pt x="853" y="120"/>
                    <a:pt x="853" y="120"/>
                  </a:cubicBezTo>
                  <a:cubicBezTo>
                    <a:pt x="853" y="54"/>
                    <a:pt x="799" y="0"/>
                    <a:pt x="73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5875" cap="flat">
              <a:solidFill>
                <a:srgbClr val="BCBEC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Oval 36"/>
            <p:cNvSpPr>
              <a:spLocks noChangeArrowheads="1"/>
            </p:cNvSpPr>
            <p:nvPr/>
          </p:nvSpPr>
          <p:spPr bwMode="auto">
            <a:xfrm>
              <a:off x="4826167" y="4284663"/>
              <a:ext cx="107950" cy="10953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Oval 37"/>
            <p:cNvSpPr>
              <a:spLocks noChangeArrowheads="1"/>
            </p:cNvSpPr>
            <p:nvPr/>
          </p:nvSpPr>
          <p:spPr bwMode="auto">
            <a:xfrm>
              <a:off x="5788192" y="4718051"/>
              <a:ext cx="111125" cy="11112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1" name="组合 69"/>
          <p:cNvGrpSpPr/>
          <p:nvPr/>
        </p:nvGrpSpPr>
        <p:grpSpPr>
          <a:xfrm>
            <a:off x="4277686" y="3267716"/>
            <a:ext cx="619125" cy="619125"/>
            <a:chOff x="4364204" y="2241551"/>
            <a:chExt cx="619125" cy="619125"/>
          </a:xfrm>
        </p:grpSpPr>
        <p:sp>
          <p:nvSpPr>
            <p:cNvPr id="32" name="Oval 24"/>
            <p:cNvSpPr>
              <a:spLocks noChangeArrowheads="1"/>
            </p:cNvSpPr>
            <p:nvPr/>
          </p:nvSpPr>
          <p:spPr bwMode="auto">
            <a:xfrm>
              <a:off x="4364204" y="2241551"/>
              <a:ext cx="619125" cy="619125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33" name="组合 71"/>
            <p:cNvGrpSpPr/>
            <p:nvPr/>
          </p:nvGrpSpPr>
          <p:grpSpPr>
            <a:xfrm>
              <a:off x="4534067" y="2403476"/>
              <a:ext cx="285750" cy="287337"/>
              <a:chOff x="4534067" y="2403476"/>
              <a:chExt cx="285750" cy="287337"/>
            </a:xfrm>
            <a:solidFill>
              <a:schemeClr val="bg1"/>
            </a:solidFill>
          </p:grpSpPr>
          <p:sp>
            <p:nvSpPr>
              <p:cNvPr id="34" name="Freeform 38"/>
              <p:cNvSpPr>
                <a:spLocks noEditPoints="1"/>
              </p:cNvSpPr>
              <p:nvPr/>
            </p:nvSpPr>
            <p:spPr bwMode="auto">
              <a:xfrm>
                <a:off x="4534067" y="2403476"/>
                <a:ext cx="285750" cy="287337"/>
              </a:xfrm>
              <a:custGeom>
                <a:avLst/>
                <a:gdLst>
                  <a:gd name="T0" fmla="*/ 74 w 148"/>
                  <a:gd name="T1" fmla="*/ 0 h 148"/>
                  <a:gd name="T2" fmla="*/ 0 w 148"/>
                  <a:gd name="T3" fmla="*/ 74 h 148"/>
                  <a:gd name="T4" fmla="*/ 74 w 148"/>
                  <a:gd name="T5" fmla="*/ 148 h 148"/>
                  <a:gd name="T6" fmla="*/ 148 w 148"/>
                  <a:gd name="T7" fmla="*/ 74 h 148"/>
                  <a:gd name="T8" fmla="*/ 74 w 148"/>
                  <a:gd name="T9" fmla="*/ 0 h 148"/>
                  <a:gd name="T10" fmla="*/ 79 w 148"/>
                  <a:gd name="T11" fmla="*/ 138 h 148"/>
                  <a:gd name="T12" fmla="*/ 77 w 148"/>
                  <a:gd name="T13" fmla="*/ 128 h 148"/>
                  <a:gd name="T14" fmla="*/ 74 w 148"/>
                  <a:gd name="T15" fmla="*/ 116 h 148"/>
                  <a:gd name="T16" fmla="*/ 71 w 148"/>
                  <a:gd name="T17" fmla="*/ 128 h 148"/>
                  <a:gd name="T18" fmla="*/ 69 w 148"/>
                  <a:gd name="T19" fmla="*/ 138 h 148"/>
                  <a:gd name="T20" fmla="*/ 9 w 148"/>
                  <a:gd name="T21" fmla="*/ 79 h 148"/>
                  <a:gd name="T22" fmla="*/ 20 w 148"/>
                  <a:gd name="T23" fmla="*/ 76 h 148"/>
                  <a:gd name="T24" fmla="*/ 32 w 148"/>
                  <a:gd name="T25" fmla="*/ 74 h 148"/>
                  <a:gd name="T26" fmla="*/ 20 w 148"/>
                  <a:gd name="T27" fmla="*/ 71 h 148"/>
                  <a:gd name="T28" fmla="*/ 9 w 148"/>
                  <a:gd name="T29" fmla="*/ 68 h 148"/>
                  <a:gd name="T30" fmla="*/ 69 w 148"/>
                  <a:gd name="T31" fmla="*/ 9 h 148"/>
                  <a:gd name="T32" fmla="*/ 71 w 148"/>
                  <a:gd name="T33" fmla="*/ 19 h 148"/>
                  <a:gd name="T34" fmla="*/ 74 w 148"/>
                  <a:gd name="T35" fmla="*/ 32 h 148"/>
                  <a:gd name="T36" fmla="*/ 77 w 148"/>
                  <a:gd name="T37" fmla="*/ 19 h 148"/>
                  <a:gd name="T38" fmla="*/ 79 w 148"/>
                  <a:gd name="T39" fmla="*/ 9 h 148"/>
                  <a:gd name="T40" fmla="*/ 139 w 148"/>
                  <a:gd name="T41" fmla="*/ 69 h 148"/>
                  <a:gd name="T42" fmla="*/ 128 w 148"/>
                  <a:gd name="T43" fmla="*/ 71 h 148"/>
                  <a:gd name="T44" fmla="*/ 116 w 148"/>
                  <a:gd name="T45" fmla="*/ 74 h 148"/>
                  <a:gd name="T46" fmla="*/ 128 w 148"/>
                  <a:gd name="T47" fmla="*/ 76 h 148"/>
                  <a:gd name="T48" fmla="*/ 139 w 148"/>
                  <a:gd name="T49" fmla="*/ 79 h 148"/>
                  <a:gd name="T50" fmla="*/ 79 w 148"/>
                  <a:gd name="T51" fmla="*/ 13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8" h="148">
                    <a:moveTo>
                      <a:pt x="74" y="0"/>
                    </a:moveTo>
                    <a:cubicBezTo>
                      <a:pt x="33" y="0"/>
                      <a:pt x="0" y="33"/>
                      <a:pt x="0" y="74"/>
                    </a:cubicBezTo>
                    <a:cubicBezTo>
                      <a:pt x="0" y="114"/>
                      <a:pt x="33" y="148"/>
                      <a:pt x="74" y="148"/>
                    </a:cubicBezTo>
                    <a:cubicBezTo>
                      <a:pt x="115" y="148"/>
                      <a:pt x="148" y="115"/>
                      <a:pt x="148" y="74"/>
                    </a:cubicBezTo>
                    <a:cubicBezTo>
                      <a:pt x="148" y="33"/>
                      <a:pt x="115" y="0"/>
                      <a:pt x="74" y="0"/>
                    </a:cubicBezTo>
                    <a:close/>
                    <a:moveTo>
                      <a:pt x="79" y="138"/>
                    </a:moveTo>
                    <a:cubicBezTo>
                      <a:pt x="77" y="128"/>
                      <a:pt x="77" y="128"/>
                      <a:pt x="77" y="128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1" y="128"/>
                      <a:pt x="71" y="128"/>
                      <a:pt x="71" y="128"/>
                    </a:cubicBezTo>
                    <a:cubicBezTo>
                      <a:pt x="69" y="138"/>
                      <a:pt x="69" y="138"/>
                      <a:pt x="69" y="138"/>
                    </a:cubicBezTo>
                    <a:cubicBezTo>
                      <a:pt x="37" y="136"/>
                      <a:pt x="12" y="110"/>
                      <a:pt x="9" y="79"/>
                    </a:cubicBezTo>
                    <a:cubicBezTo>
                      <a:pt x="20" y="76"/>
                      <a:pt x="20" y="76"/>
                      <a:pt x="20" y="76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20" y="71"/>
                      <a:pt x="20" y="71"/>
                      <a:pt x="20" y="71"/>
                    </a:cubicBezTo>
                    <a:cubicBezTo>
                      <a:pt x="9" y="68"/>
                      <a:pt x="9" y="68"/>
                      <a:pt x="9" y="68"/>
                    </a:cubicBezTo>
                    <a:cubicBezTo>
                      <a:pt x="12" y="37"/>
                      <a:pt x="37" y="12"/>
                      <a:pt x="69" y="9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4" y="32"/>
                      <a:pt x="74" y="32"/>
                      <a:pt x="74" y="32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9" y="9"/>
                      <a:pt x="79" y="9"/>
                      <a:pt x="79" y="9"/>
                    </a:cubicBezTo>
                    <a:cubicBezTo>
                      <a:pt x="111" y="12"/>
                      <a:pt x="136" y="37"/>
                      <a:pt x="139" y="69"/>
                    </a:cubicBezTo>
                    <a:cubicBezTo>
                      <a:pt x="128" y="71"/>
                      <a:pt x="128" y="71"/>
                      <a:pt x="128" y="71"/>
                    </a:cubicBezTo>
                    <a:cubicBezTo>
                      <a:pt x="116" y="74"/>
                      <a:pt x="116" y="74"/>
                      <a:pt x="116" y="74"/>
                    </a:cubicBezTo>
                    <a:cubicBezTo>
                      <a:pt x="128" y="76"/>
                      <a:pt x="128" y="76"/>
                      <a:pt x="128" y="76"/>
                    </a:cubicBezTo>
                    <a:cubicBezTo>
                      <a:pt x="139" y="79"/>
                      <a:pt x="139" y="79"/>
                      <a:pt x="139" y="79"/>
                    </a:cubicBezTo>
                    <a:cubicBezTo>
                      <a:pt x="136" y="111"/>
                      <a:pt x="111" y="136"/>
                      <a:pt x="79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9"/>
              <p:cNvSpPr>
                <a:spLocks/>
              </p:cNvSpPr>
              <p:nvPr/>
            </p:nvSpPr>
            <p:spPr bwMode="auto">
              <a:xfrm>
                <a:off x="4607092" y="2482851"/>
                <a:ext cx="155575" cy="93662"/>
              </a:xfrm>
              <a:custGeom>
                <a:avLst/>
                <a:gdLst>
                  <a:gd name="T0" fmla="*/ 0 w 98"/>
                  <a:gd name="T1" fmla="*/ 20 h 59"/>
                  <a:gd name="T2" fmla="*/ 40 w 98"/>
                  <a:gd name="T3" fmla="*/ 59 h 59"/>
                  <a:gd name="T4" fmla="*/ 98 w 98"/>
                  <a:gd name="T5" fmla="*/ 0 h 59"/>
                  <a:gd name="T6" fmla="*/ 42 w 98"/>
                  <a:gd name="T7" fmla="*/ 43 h 59"/>
                  <a:gd name="T8" fmla="*/ 0 w 98"/>
                  <a:gd name="T9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" h="59">
                    <a:moveTo>
                      <a:pt x="0" y="20"/>
                    </a:moveTo>
                    <a:lnTo>
                      <a:pt x="40" y="59"/>
                    </a:lnTo>
                    <a:lnTo>
                      <a:pt x="98" y="0"/>
                    </a:lnTo>
                    <a:lnTo>
                      <a:pt x="42" y="43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36" name="Oval 26"/>
          <p:cNvSpPr>
            <a:spLocks noChangeArrowheads="1"/>
          </p:cNvSpPr>
          <p:nvPr/>
        </p:nvSpPr>
        <p:spPr bwMode="auto">
          <a:xfrm>
            <a:off x="6872299" y="4432052"/>
            <a:ext cx="622300" cy="619125"/>
          </a:xfrm>
          <a:prstGeom prst="ellipse">
            <a:avLst/>
          </a:prstGeom>
          <a:gradFill>
            <a:gsLst>
              <a:gs pos="0">
                <a:srgbClr val="355766"/>
              </a:gs>
              <a:gs pos="100000">
                <a:srgbClr val="294E5E"/>
              </a:gs>
            </a:gsLst>
            <a:lin ang="5400000" scaled="1"/>
          </a:gradFill>
          <a:ln>
            <a:noFill/>
          </a:ln>
          <a:effectLst>
            <a:outerShdw blurRad="241300" dist="63500" dir="5400000" algn="t" rotWithShape="0">
              <a:prstClr val="black">
                <a:alpha val="28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37" name="组合 77"/>
          <p:cNvGrpSpPr/>
          <p:nvPr/>
        </p:nvGrpSpPr>
        <p:grpSpPr>
          <a:xfrm>
            <a:off x="7207417" y="2618582"/>
            <a:ext cx="620713" cy="620712"/>
            <a:chOff x="7702717" y="3600451"/>
            <a:chExt cx="620713" cy="620712"/>
          </a:xfrm>
        </p:grpSpPr>
        <p:sp>
          <p:nvSpPr>
            <p:cNvPr id="38" name="Oval 21"/>
            <p:cNvSpPr>
              <a:spLocks noChangeArrowheads="1"/>
            </p:cNvSpPr>
            <p:nvPr/>
          </p:nvSpPr>
          <p:spPr bwMode="auto">
            <a:xfrm>
              <a:off x="7702717" y="3600451"/>
              <a:ext cx="620713" cy="620712"/>
            </a:xfrm>
            <a:prstGeom prst="ellipse">
              <a:avLst/>
            </a:prstGeom>
            <a:gradFill>
              <a:gsLst>
                <a:gs pos="0">
                  <a:srgbClr val="1C9FA7"/>
                </a:gs>
                <a:gs pos="100000">
                  <a:srgbClr val="26A2AA"/>
                </a:gs>
              </a:gsLst>
              <a:lin ang="5400000" scaled="1"/>
            </a:gra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41"/>
            <p:cNvSpPr>
              <a:spLocks/>
            </p:cNvSpPr>
            <p:nvPr/>
          </p:nvSpPr>
          <p:spPr bwMode="auto">
            <a:xfrm>
              <a:off x="7850354" y="3727451"/>
              <a:ext cx="304800" cy="354012"/>
            </a:xfrm>
            <a:custGeom>
              <a:avLst/>
              <a:gdLst>
                <a:gd name="T0" fmla="*/ 53 w 157"/>
                <a:gd name="T1" fmla="*/ 180 h 183"/>
                <a:gd name="T2" fmla="*/ 118 w 157"/>
                <a:gd name="T3" fmla="*/ 170 h 183"/>
                <a:gd name="T4" fmla="*/ 124 w 157"/>
                <a:gd name="T5" fmla="*/ 131 h 183"/>
                <a:gd name="T6" fmla="*/ 142 w 157"/>
                <a:gd name="T7" fmla="*/ 42 h 183"/>
                <a:gd name="T8" fmla="*/ 61 w 157"/>
                <a:gd name="T9" fmla="*/ 5 h 183"/>
                <a:gd name="T10" fmla="*/ 21 w 157"/>
                <a:gd name="T11" fmla="*/ 62 h 183"/>
                <a:gd name="T12" fmla="*/ 2 w 157"/>
                <a:gd name="T13" fmla="*/ 82 h 183"/>
                <a:gd name="T14" fmla="*/ 3 w 157"/>
                <a:gd name="T15" fmla="*/ 87 h 183"/>
                <a:gd name="T16" fmla="*/ 11 w 157"/>
                <a:gd name="T17" fmla="*/ 99 h 183"/>
                <a:gd name="T18" fmla="*/ 11 w 157"/>
                <a:gd name="T19" fmla="*/ 127 h 183"/>
                <a:gd name="T20" fmla="*/ 23 w 157"/>
                <a:gd name="T21" fmla="*/ 147 h 183"/>
                <a:gd name="T22" fmla="*/ 53 w 157"/>
                <a:gd name="T23" fmla="*/ 18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7" h="183">
                  <a:moveTo>
                    <a:pt x="53" y="180"/>
                  </a:moveTo>
                  <a:cubicBezTo>
                    <a:pt x="53" y="180"/>
                    <a:pt x="105" y="183"/>
                    <a:pt x="118" y="170"/>
                  </a:cubicBezTo>
                  <a:cubicBezTo>
                    <a:pt x="118" y="170"/>
                    <a:pt x="116" y="144"/>
                    <a:pt x="124" y="131"/>
                  </a:cubicBezTo>
                  <a:cubicBezTo>
                    <a:pt x="132" y="118"/>
                    <a:pt x="157" y="82"/>
                    <a:pt x="142" y="42"/>
                  </a:cubicBezTo>
                  <a:cubicBezTo>
                    <a:pt x="127" y="1"/>
                    <a:pt x="77" y="0"/>
                    <a:pt x="61" y="5"/>
                  </a:cubicBezTo>
                  <a:cubicBezTo>
                    <a:pt x="44" y="10"/>
                    <a:pt x="22" y="26"/>
                    <a:pt x="21" y="62"/>
                  </a:cubicBezTo>
                  <a:cubicBezTo>
                    <a:pt x="21" y="62"/>
                    <a:pt x="10" y="78"/>
                    <a:pt x="2" y="82"/>
                  </a:cubicBezTo>
                  <a:cubicBezTo>
                    <a:pt x="2" y="82"/>
                    <a:pt x="0" y="84"/>
                    <a:pt x="3" y="87"/>
                  </a:cubicBezTo>
                  <a:cubicBezTo>
                    <a:pt x="6" y="91"/>
                    <a:pt x="11" y="95"/>
                    <a:pt x="11" y="99"/>
                  </a:cubicBezTo>
                  <a:cubicBezTo>
                    <a:pt x="11" y="102"/>
                    <a:pt x="13" y="120"/>
                    <a:pt x="11" y="127"/>
                  </a:cubicBezTo>
                  <a:cubicBezTo>
                    <a:pt x="10" y="134"/>
                    <a:pt x="8" y="145"/>
                    <a:pt x="23" y="147"/>
                  </a:cubicBezTo>
                  <a:cubicBezTo>
                    <a:pt x="37" y="149"/>
                    <a:pt x="49" y="151"/>
                    <a:pt x="53" y="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0" name="组合 80"/>
          <p:cNvGrpSpPr/>
          <p:nvPr/>
        </p:nvGrpSpPr>
        <p:grpSpPr>
          <a:xfrm>
            <a:off x="4216380" y="2233326"/>
            <a:ext cx="620713" cy="620712"/>
            <a:chOff x="4519779" y="3324226"/>
            <a:chExt cx="620713" cy="620712"/>
          </a:xfrm>
        </p:grpSpPr>
        <p:sp>
          <p:nvSpPr>
            <p:cNvPr id="41" name="Oval 25"/>
            <p:cNvSpPr>
              <a:spLocks noChangeArrowheads="1"/>
            </p:cNvSpPr>
            <p:nvPr/>
          </p:nvSpPr>
          <p:spPr bwMode="auto">
            <a:xfrm>
              <a:off x="4519779" y="3324226"/>
              <a:ext cx="620713" cy="6207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42" name="组合 82"/>
            <p:cNvGrpSpPr/>
            <p:nvPr/>
          </p:nvGrpSpPr>
          <p:grpSpPr>
            <a:xfrm>
              <a:off x="4622967" y="3454401"/>
              <a:ext cx="363537" cy="344487"/>
              <a:chOff x="4622967" y="3454401"/>
              <a:chExt cx="363537" cy="344487"/>
            </a:xfrm>
          </p:grpSpPr>
          <p:sp>
            <p:nvSpPr>
              <p:cNvPr id="43" name="Freeform 42"/>
              <p:cNvSpPr>
                <a:spLocks noEditPoints="1"/>
              </p:cNvSpPr>
              <p:nvPr/>
            </p:nvSpPr>
            <p:spPr bwMode="auto">
              <a:xfrm>
                <a:off x="4622967" y="3652838"/>
                <a:ext cx="142875" cy="146050"/>
              </a:xfrm>
              <a:custGeom>
                <a:avLst/>
                <a:gdLst>
                  <a:gd name="T0" fmla="*/ 11 w 74"/>
                  <a:gd name="T1" fmla="*/ 44 h 75"/>
                  <a:gd name="T2" fmla="*/ 14 w 74"/>
                  <a:gd name="T3" fmla="*/ 52 h 75"/>
                  <a:gd name="T4" fmla="*/ 6 w 74"/>
                  <a:gd name="T5" fmla="*/ 59 h 75"/>
                  <a:gd name="T6" fmla="*/ 16 w 74"/>
                  <a:gd name="T7" fmla="*/ 69 h 75"/>
                  <a:gd name="T8" fmla="*/ 23 w 74"/>
                  <a:gd name="T9" fmla="*/ 60 h 75"/>
                  <a:gd name="T10" fmla="*/ 31 w 74"/>
                  <a:gd name="T11" fmla="*/ 64 h 75"/>
                  <a:gd name="T12" fmla="*/ 30 w 74"/>
                  <a:gd name="T13" fmla="*/ 75 h 75"/>
                  <a:gd name="T14" fmla="*/ 45 w 74"/>
                  <a:gd name="T15" fmla="*/ 75 h 75"/>
                  <a:gd name="T16" fmla="*/ 43 w 74"/>
                  <a:gd name="T17" fmla="*/ 63 h 75"/>
                  <a:gd name="T18" fmla="*/ 51 w 74"/>
                  <a:gd name="T19" fmla="*/ 60 h 75"/>
                  <a:gd name="T20" fmla="*/ 58 w 74"/>
                  <a:gd name="T21" fmla="*/ 69 h 75"/>
                  <a:gd name="T22" fmla="*/ 69 w 74"/>
                  <a:gd name="T23" fmla="*/ 58 h 75"/>
                  <a:gd name="T24" fmla="*/ 60 w 74"/>
                  <a:gd name="T25" fmla="*/ 51 h 75"/>
                  <a:gd name="T26" fmla="*/ 63 w 74"/>
                  <a:gd name="T27" fmla="*/ 43 h 75"/>
                  <a:gd name="T28" fmla="*/ 74 w 74"/>
                  <a:gd name="T29" fmla="*/ 44 h 75"/>
                  <a:gd name="T30" fmla="*/ 74 w 74"/>
                  <a:gd name="T31" fmla="*/ 31 h 75"/>
                  <a:gd name="T32" fmla="*/ 63 w 74"/>
                  <a:gd name="T33" fmla="*/ 32 h 75"/>
                  <a:gd name="T34" fmla="*/ 63 w 74"/>
                  <a:gd name="T35" fmla="*/ 31 h 75"/>
                  <a:gd name="T36" fmla="*/ 60 w 74"/>
                  <a:gd name="T37" fmla="*/ 23 h 75"/>
                  <a:gd name="T38" fmla="*/ 60 w 74"/>
                  <a:gd name="T39" fmla="*/ 23 h 75"/>
                  <a:gd name="T40" fmla="*/ 68 w 74"/>
                  <a:gd name="T41" fmla="*/ 16 h 75"/>
                  <a:gd name="T42" fmla="*/ 58 w 74"/>
                  <a:gd name="T43" fmla="*/ 6 h 75"/>
                  <a:gd name="T44" fmla="*/ 51 w 74"/>
                  <a:gd name="T45" fmla="*/ 15 h 75"/>
                  <a:gd name="T46" fmla="*/ 51 w 74"/>
                  <a:gd name="T47" fmla="*/ 15 h 75"/>
                  <a:gd name="T48" fmla="*/ 43 w 74"/>
                  <a:gd name="T49" fmla="*/ 11 h 75"/>
                  <a:gd name="T50" fmla="*/ 44 w 74"/>
                  <a:gd name="T51" fmla="*/ 0 h 75"/>
                  <a:gd name="T52" fmla="*/ 29 w 74"/>
                  <a:gd name="T53" fmla="*/ 0 h 75"/>
                  <a:gd name="T54" fmla="*/ 31 w 74"/>
                  <a:gd name="T55" fmla="*/ 11 h 75"/>
                  <a:gd name="T56" fmla="*/ 31 w 74"/>
                  <a:gd name="T57" fmla="*/ 11 h 75"/>
                  <a:gd name="T58" fmla="*/ 23 w 74"/>
                  <a:gd name="T59" fmla="*/ 15 h 75"/>
                  <a:gd name="T60" fmla="*/ 23 w 74"/>
                  <a:gd name="T61" fmla="*/ 15 h 75"/>
                  <a:gd name="T62" fmla="*/ 16 w 74"/>
                  <a:gd name="T63" fmla="*/ 6 h 75"/>
                  <a:gd name="T64" fmla="*/ 5 w 74"/>
                  <a:gd name="T65" fmla="*/ 17 h 75"/>
                  <a:gd name="T66" fmla="*/ 14 w 74"/>
                  <a:gd name="T67" fmla="*/ 24 h 75"/>
                  <a:gd name="T68" fmla="*/ 11 w 74"/>
                  <a:gd name="T69" fmla="*/ 32 h 75"/>
                  <a:gd name="T70" fmla="*/ 0 w 74"/>
                  <a:gd name="T71" fmla="*/ 31 h 75"/>
                  <a:gd name="T72" fmla="*/ 0 w 74"/>
                  <a:gd name="T73" fmla="*/ 45 h 75"/>
                  <a:gd name="T74" fmla="*/ 11 w 74"/>
                  <a:gd name="T75" fmla="*/ 43 h 75"/>
                  <a:gd name="T76" fmla="*/ 11 w 74"/>
                  <a:gd name="T77" fmla="*/ 44 h 75"/>
                  <a:gd name="T78" fmla="*/ 25 w 74"/>
                  <a:gd name="T79" fmla="*/ 37 h 75"/>
                  <a:gd name="T80" fmla="*/ 37 w 74"/>
                  <a:gd name="T81" fmla="*/ 25 h 75"/>
                  <a:gd name="T82" fmla="*/ 49 w 74"/>
                  <a:gd name="T83" fmla="*/ 37 h 75"/>
                  <a:gd name="T84" fmla="*/ 37 w 74"/>
                  <a:gd name="T85" fmla="*/ 49 h 75"/>
                  <a:gd name="T86" fmla="*/ 25 w 74"/>
                  <a:gd name="T87" fmla="*/ 37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4" h="75">
                    <a:moveTo>
                      <a:pt x="11" y="44"/>
                    </a:moveTo>
                    <a:cubicBezTo>
                      <a:pt x="12" y="47"/>
                      <a:pt x="13" y="49"/>
                      <a:pt x="14" y="52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16" y="69"/>
                      <a:pt x="16" y="69"/>
                      <a:pt x="16" y="69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5" y="62"/>
                      <a:pt x="28" y="63"/>
                      <a:pt x="31" y="64"/>
                    </a:cubicBezTo>
                    <a:cubicBezTo>
                      <a:pt x="30" y="75"/>
                      <a:pt x="30" y="75"/>
                      <a:pt x="30" y="75"/>
                    </a:cubicBezTo>
                    <a:cubicBezTo>
                      <a:pt x="45" y="75"/>
                      <a:pt x="45" y="75"/>
                      <a:pt x="45" y="75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6" y="63"/>
                      <a:pt x="49" y="62"/>
                      <a:pt x="51" y="6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69" y="58"/>
                      <a:pt x="69" y="58"/>
                      <a:pt x="69" y="58"/>
                    </a:cubicBezTo>
                    <a:cubicBezTo>
                      <a:pt x="60" y="51"/>
                      <a:pt x="60" y="51"/>
                      <a:pt x="60" y="51"/>
                    </a:cubicBezTo>
                    <a:cubicBezTo>
                      <a:pt x="61" y="49"/>
                      <a:pt x="63" y="46"/>
                      <a:pt x="63" y="43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1"/>
                      <a:pt x="63" y="31"/>
                    </a:cubicBezTo>
                    <a:cubicBezTo>
                      <a:pt x="62" y="28"/>
                      <a:pt x="61" y="26"/>
                      <a:pt x="60" y="23"/>
                    </a:cubicBezTo>
                    <a:cubicBezTo>
                      <a:pt x="60" y="23"/>
                      <a:pt x="60" y="23"/>
                      <a:pt x="60" y="23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58" y="6"/>
                      <a:pt x="58" y="6"/>
                      <a:pt x="58" y="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3"/>
                      <a:pt x="46" y="12"/>
                      <a:pt x="43" y="11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28" y="12"/>
                      <a:pt x="25" y="13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3" y="26"/>
                      <a:pt x="11" y="29"/>
                      <a:pt x="11" y="32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1" y="43"/>
                      <a:pt x="11" y="43"/>
                      <a:pt x="11" y="43"/>
                    </a:cubicBezTo>
                    <a:cubicBezTo>
                      <a:pt x="11" y="43"/>
                      <a:pt x="11" y="43"/>
                      <a:pt x="11" y="44"/>
                    </a:cubicBezTo>
                    <a:close/>
                    <a:moveTo>
                      <a:pt x="25" y="37"/>
                    </a:moveTo>
                    <a:cubicBezTo>
                      <a:pt x="25" y="31"/>
                      <a:pt x="30" y="25"/>
                      <a:pt x="37" y="25"/>
                    </a:cubicBezTo>
                    <a:cubicBezTo>
                      <a:pt x="44" y="25"/>
                      <a:pt x="49" y="31"/>
                      <a:pt x="49" y="37"/>
                    </a:cubicBezTo>
                    <a:cubicBezTo>
                      <a:pt x="49" y="44"/>
                      <a:pt x="44" y="49"/>
                      <a:pt x="37" y="49"/>
                    </a:cubicBezTo>
                    <a:cubicBezTo>
                      <a:pt x="31" y="49"/>
                      <a:pt x="25" y="44"/>
                      <a:pt x="25" y="3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Oval 43"/>
              <p:cNvSpPr>
                <a:spLocks noChangeArrowheads="1"/>
              </p:cNvSpPr>
              <p:nvPr/>
            </p:nvSpPr>
            <p:spPr bwMode="auto">
              <a:xfrm>
                <a:off x="4827754" y="3533776"/>
                <a:ext cx="79375" cy="793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44"/>
              <p:cNvSpPr>
                <a:spLocks noEditPoints="1"/>
              </p:cNvSpPr>
              <p:nvPr/>
            </p:nvSpPr>
            <p:spPr bwMode="auto">
              <a:xfrm>
                <a:off x="4748379" y="3454401"/>
                <a:ext cx="238125" cy="238125"/>
              </a:xfrm>
              <a:custGeom>
                <a:avLst/>
                <a:gdLst>
                  <a:gd name="T0" fmla="*/ 10 w 123"/>
                  <a:gd name="T1" fmla="*/ 69 h 123"/>
                  <a:gd name="T2" fmla="*/ 13 w 123"/>
                  <a:gd name="T3" fmla="*/ 81 h 123"/>
                  <a:gd name="T4" fmla="*/ 5 w 123"/>
                  <a:gd name="T5" fmla="*/ 86 h 123"/>
                  <a:gd name="T6" fmla="*/ 13 w 123"/>
                  <a:gd name="T7" fmla="*/ 99 h 123"/>
                  <a:gd name="T8" fmla="*/ 20 w 123"/>
                  <a:gd name="T9" fmla="*/ 94 h 123"/>
                  <a:gd name="T10" fmla="*/ 30 w 123"/>
                  <a:gd name="T11" fmla="*/ 103 h 123"/>
                  <a:gd name="T12" fmla="*/ 25 w 123"/>
                  <a:gd name="T13" fmla="*/ 111 h 123"/>
                  <a:gd name="T14" fmla="*/ 38 w 123"/>
                  <a:gd name="T15" fmla="*/ 118 h 123"/>
                  <a:gd name="T16" fmla="*/ 42 w 123"/>
                  <a:gd name="T17" fmla="*/ 110 h 123"/>
                  <a:gd name="T18" fmla="*/ 55 w 123"/>
                  <a:gd name="T19" fmla="*/ 113 h 123"/>
                  <a:gd name="T20" fmla="*/ 54 w 123"/>
                  <a:gd name="T21" fmla="*/ 123 h 123"/>
                  <a:gd name="T22" fmla="*/ 62 w 123"/>
                  <a:gd name="T23" fmla="*/ 123 h 123"/>
                  <a:gd name="T24" fmla="*/ 69 w 123"/>
                  <a:gd name="T25" fmla="*/ 123 h 123"/>
                  <a:gd name="T26" fmla="*/ 69 w 123"/>
                  <a:gd name="T27" fmla="*/ 113 h 123"/>
                  <a:gd name="T28" fmla="*/ 81 w 123"/>
                  <a:gd name="T29" fmla="*/ 110 h 123"/>
                  <a:gd name="T30" fmla="*/ 86 w 123"/>
                  <a:gd name="T31" fmla="*/ 118 h 123"/>
                  <a:gd name="T32" fmla="*/ 99 w 123"/>
                  <a:gd name="T33" fmla="*/ 110 h 123"/>
                  <a:gd name="T34" fmla="*/ 94 w 123"/>
                  <a:gd name="T35" fmla="*/ 103 h 123"/>
                  <a:gd name="T36" fmla="*/ 103 w 123"/>
                  <a:gd name="T37" fmla="*/ 93 h 123"/>
                  <a:gd name="T38" fmla="*/ 111 w 123"/>
                  <a:gd name="T39" fmla="*/ 99 h 123"/>
                  <a:gd name="T40" fmla="*/ 118 w 123"/>
                  <a:gd name="T41" fmla="*/ 85 h 123"/>
                  <a:gd name="T42" fmla="*/ 110 w 123"/>
                  <a:gd name="T43" fmla="*/ 81 h 123"/>
                  <a:gd name="T44" fmla="*/ 113 w 123"/>
                  <a:gd name="T45" fmla="*/ 68 h 123"/>
                  <a:gd name="T46" fmla="*/ 123 w 123"/>
                  <a:gd name="T47" fmla="*/ 69 h 123"/>
                  <a:gd name="T48" fmla="*/ 123 w 123"/>
                  <a:gd name="T49" fmla="*/ 62 h 123"/>
                  <a:gd name="T50" fmla="*/ 123 w 123"/>
                  <a:gd name="T51" fmla="*/ 54 h 123"/>
                  <a:gd name="T52" fmla="*/ 113 w 123"/>
                  <a:gd name="T53" fmla="*/ 54 h 123"/>
                  <a:gd name="T54" fmla="*/ 110 w 123"/>
                  <a:gd name="T55" fmla="*/ 42 h 123"/>
                  <a:gd name="T56" fmla="*/ 118 w 123"/>
                  <a:gd name="T57" fmla="*/ 37 h 123"/>
                  <a:gd name="T58" fmla="*/ 111 w 123"/>
                  <a:gd name="T59" fmla="*/ 24 h 123"/>
                  <a:gd name="T60" fmla="*/ 103 w 123"/>
                  <a:gd name="T61" fmla="*/ 29 h 123"/>
                  <a:gd name="T62" fmla="*/ 93 w 123"/>
                  <a:gd name="T63" fmla="*/ 20 h 123"/>
                  <a:gd name="T64" fmla="*/ 99 w 123"/>
                  <a:gd name="T65" fmla="*/ 12 h 123"/>
                  <a:gd name="T66" fmla="*/ 85 w 123"/>
                  <a:gd name="T67" fmla="*/ 5 h 123"/>
                  <a:gd name="T68" fmla="*/ 81 w 123"/>
                  <a:gd name="T69" fmla="*/ 13 h 123"/>
                  <a:gd name="T70" fmla="*/ 68 w 123"/>
                  <a:gd name="T71" fmla="*/ 10 h 123"/>
                  <a:gd name="T72" fmla="*/ 69 w 123"/>
                  <a:gd name="T73" fmla="*/ 0 h 123"/>
                  <a:gd name="T74" fmla="*/ 62 w 123"/>
                  <a:gd name="T75" fmla="*/ 0 h 123"/>
                  <a:gd name="T76" fmla="*/ 54 w 123"/>
                  <a:gd name="T77" fmla="*/ 0 h 123"/>
                  <a:gd name="T78" fmla="*/ 54 w 123"/>
                  <a:gd name="T79" fmla="*/ 10 h 123"/>
                  <a:gd name="T80" fmla="*/ 42 w 123"/>
                  <a:gd name="T81" fmla="*/ 13 h 123"/>
                  <a:gd name="T82" fmla="*/ 38 w 123"/>
                  <a:gd name="T83" fmla="*/ 5 h 123"/>
                  <a:gd name="T84" fmla="*/ 24 w 123"/>
                  <a:gd name="T85" fmla="*/ 13 h 123"/>
                  <a:gd name="T86" fmla="*/ 30 w 123"/>
                  <a:gd name="T87" fmla="*/ 20 h 123"/>
                  <a:gd name="T88" fmla="*/ 20 w 123"/>
                  <a:gd name="T89" fmla="*/ 30 h 123"/>
                  <a:gd name="T90" fmla="*/ 12 w 123"/>
                  <a:gd name="T91" fmla="*/ 24 h 123"/>
                  <a:gd name="T92" fmla="*/ 5 w 123"/>
                  <a:gd name="T93" fmla="*/ 38 h 123"/>
                  <a:gd name="T94" fmla="*/ 13 w 123"/>
                  <a:gd name="T95" fmla="*/ 42 h 123"/>
                  <a:gd name="T96" fmla="*/ 10 w 123"/>
                  <a:gd name="T97" fmla="*/ 55 h 123"/>
                  <a:gd name="T98" fmla="*/ 0 w 123"/>
                  <a:gd name="T99" fmla="*/ 54 h 123"/>
                  <a:gd name="T100" fmla="*/ 0 w 123"/>
                  <a:gd name="T101" fmla="*/ 62 h 123"/>
                  <a:gd name="T102" fmla="*/ 1 w 123"/>
                  <a:gd name="T103" fmla="*/ 69 h 123"/>
                  <a:gd name="T104" fmla="*/ 10 w 123"/>
                  <a:gd name="T105" fmla="*/ 69 h 123"/>
                  <a:gd name="T106" fmla="*/ 25 w 123"/>
                  <a:gd name="T107" fmla="*/ 62 h 123"/>
                  <a:gd name="T108" fmla="*/ 62 w 123"/>
                  <a:gd name="T109" fmla="*/ 25 h 123"/>
                  <a:gd name="T110" fmla="*/ 98 w 123"/>
                  <a:gd name="T111" fmla="*/ 62 h 123"/>
                  <a:gd name="T112" fmla="*/ 62 w 123"/>
                  <a:gd name="T113" fmla="*/ 98 h 123"/>
                  <a:gd name="T114" fmla="*/ 25 w 123"/>
                  <a:gd name="T115" fmla="*/ 6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3" h="123">
                    <a:moveTo>
                      <a:pt x="10" y="69"/>
                    </a:moveTo>
                    <a:cubicBezTo>
                      <a:pt x="10" y="73"/>
                      <a:pt x="12" y="77"/>
                      <a:pt x="13" y="81"/>
                    </a:cubicBezTo>
                    <a:cubicBezTo>
                      <a:pt x="5" y="86"/>
                      <a:pt x="5" y="86"/>
                      <a:pt x="5" y="86"/>
                    </a:cubicBezTo>
                    <a:cubicBezTo>
                      <a:pt x="7" y="90"/>
                      <a:pt x="10" y="95"/>
                      <a:pt x="13" y="99"/>
                    </a:cubicBezTo>
                    <a:cubicBezTo>
                      <a:pt x="20" y="94"/>
                      <a:pt x="20" y="94"/>
                      <a:pt x="20" y="94"/>
                    </a:cubicBezTo>
                    <a:cubicBezTo>
                      <a:pt x="23" y="97"/>
                      <a:pt x="26" y="100"/>
                      <a:pt x="30" y="103"/>
                    </a:cubicBezTo>
                    <a:cubicBezTo>
                      <a:pt x="25" y="111"/>
                      <a:pt x="25" y="111"/>
                      <a:pt x="25" y="111"/>
                    </a:cubicBezTo>
                    <a:cubicBezTo>
                      <a:pt x="29" y="114"/>
                      <a:pt x="33" y="116"/>
                      <a:pt x="38" y="118"/>
                    </a:cubicBezTo>
                    <a:cubicBezTo>
                      <a:pt x="42" y="110"/>
                      <a:pt x="42" y="110"/>
                      <a:pt x="42" y="110"/>
                    </a:cubicBezTo>
                    <a:cubicBezTo>
                      <a:pt x="46" y="112"/>
                      <a:pt x="50" y="113"/>
                      <a:pt x="55" y="113"/>
                    </a:cubicBezTo>
                    <a:cubicBezTo>
                      <a:pt x="54" y="123"/>
                      <a:pt x="54" y="123"/>
                      <a:pt x="54" y="123"/>
                    </a:cubicBezTo>
                    <a:cubicBezTo>
                      <a:pt x="57" y="123"/>
                      <a:pt x="59" y="123"/>
                      <a:pt x="62" y="123"/>
                    </a:cubicBezTo>
                    <a:cubicBezTo>
                      <a:pt x="64" y="123"/>
                      <a:pt x="67" y="123"/>
                      <a:pt x="69" y="123"/>
                    </a:cubicBezTo>
                    <a:cubicBezTo>
                      <a:pt x="69" y="113"/>
                      <a:pt x="69" y="113"/>
                      <a:pt x="69" y="113"/>
                    </a:cubicBezTo>
                    <a:cubicBezTo>
                      <a:pt x="73" y="113"/>
                      <a:pt x="77" y="111"/>
                      <a:pt x="81" y="110"/>
                    </a:cubicBezTo>
                    <a:cubicBezTo>
                      <a:pt x="86" y="118"/>
                      <a:pt x="86" y="118"/>
                      <a:pt x="86" y="118"/>
                    </a:cubicBezTo>
                    <a:cubicBezTo>
                      <a:pt x="90" y="116"/>
                      <a:pt x="95" y="114"/>
                      <a:pt x="99" y="110"/>
                    </a:cubicBezTo>
                    <a:cubicBezTo>
                      <a:pt x="94" y="103"/>
                      <a:pt x="94" y="103"/>
                      <a:pt x="94" y="103"/>
                    </a:cubicBezTo>
                    <a:cubicBezTo>
                      <a:pt x="97" y="100"/>
                      <a:pt x="100" y="97"/>
                      <a:pt x="103" y="93"/>
                    </a:cubicBezTo>
                    <a:cubicBezTo>
                      <a:pt x="111" y="99"/>
                      <a:pt x="111" y="99"/>
                      <a:pt x="111" y="99"/>
                    </a:cubicBezTo>
                    <a:cubicBezTo>
                      <a:pt x="114" y="94"/>
                      <a:pt x="116" y="90"/>
                      <a:pt x="118" y="85"/>
                    </a:cubicBezTo>
                    <a:cubicBezTo>
                      <a:pt x="110" y="81"/>
                      <a:pt x="110" y="81"/>
                      <a:pt x="110" y="81"/>
                    </a:cubicBezTo>
                    <a:cubicBezTo>
                      <a:pt x="112" y="77"/>
                      <a:pt x="113" y="73"/>
                      <a:pt x="113" y="68"/>
                    </a:cubicBezTo>
                    <a:cubicBezTo>
                      <a:pt x="123" y="69"/>
                      <a:pt x="123" y="69"/>
                      <a:pt x="123" y="69"/>
                    </a:cubicBezTo>
                    <a:cubicBezTo>
                      <a:pt x="123" y="67"/>
                      <a:pt x="123" y="64"/>
                      <a:pt x="123" y="62"/>
                    </a:cubicBezTo>
                    <a:cubicBezTo>
                      <a:pt x="123" y="59"/>
                      <a:pt x="123" y="56"/>
                      <a:pt x="123" y="54"/>
                    </a:cubicBezTo>
                    <a:cubicBezTo>
                      <a:pt x="113" y="54"/>
                      <a:pt x="113" y="54"/>
                      <a:pt x="113" y="54"/>
                    </a:cubicBezTo>
                    <a:cubicBezTo>
                      <a:pt x="113" y="50"/>
                      <a:pt x="112" y="46"/>
                      <a:pt x="110" y="42"/>
                    </a:cubicBezTo>
                    <a:cubicBezTo>
                      <a:pt x="118" y="37"/>
                      <a:pt x="118" y="37"/>
                      <a:pt x="118" y="37"/>
                    </a:cubicBezTo>
                    <a:cubicBezTo>
                      <a:pt x="116" y="33"/>
                      <a:pt x="114" y="28"/>
                      <a:pt x="111" y="24"/>
                    </a:cubicBezTo>
                    <a:cubicBezTo>
                      <a:pt x="103" y="29"/>
                      <a:pt x="103" y="29"/>
                      <a:pt x="103" y="29"/>
                    </a:cubicBezTo>
                    <a:cubicBezTo>
                      <a:pt x="100" y="26"/>
                      <a:pt x="97" y="23"/>
                      <a:pt x="93" y="20"/>
                    </a:cubicBezTo>
                    <a:cubicBezTo>
                      <a:pt x="99" y="12"/>
                      <a:pt x="99" y="12"/>
                      <a:pt x="99" y="12"/>
                    </a:cubicBezTo>
                    <a:cubicBezTo>
                      <a:pt x="95" y="9"/>
                      <a:pt x="90" y="7"/>
                      <a:pt x="85" y="5"/>
                    </a:cubicBezTo>
                    <a:cubicBezTo>
                      <a:pt x="81" y="13"/>
                      <a:pt x="81" y="13"/>
                      <a:pt x="81" y="13"/>
                    </a:cubicBezTo>
                    <a:cubicBezTo>
                      <a:pt x="77" y="11"/>
                      <a:pt x="73" y="10"/>
                      <a:pt x="68" y="1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7" y="0"/>
                      <a:pt x="64" y="0"/>
                      <a:pt x="62" y="0"/>
                    </a:cubicBezTo>
                    <a:cubicBezTo>
                      <a:pt x="59" y="0"/>
                      <a:pt x="56" y="0"/>
                      <a:pt x="54" y="0"/>
                    </a:cubicBezTo>
                    <a:cubicBezTo>
                      <a:pt x="54" y="10"/>
                      <a:pt x="54" y="10"/>
                      <a:pt x="54" y="10"/>
                    </a:cubicBezTo>
                    <a:cubicBezTo>
                      <a:pt x="50" y="10"/>
                      <a:pt x="46" y="12"/>
                      <a:pt x="42" y="13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3" y="7"/>
                      <a:pt x="28" y="9"/>
                      <a:pt x="24" y="13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6" y="23"/>
                      <a:pt x="23" y="26"/>
                      <a:pt x="20" y="30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9"/>
                      <a:pt x="7" y="33"/>
                      <a:pt x="5" y="38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2" y="46"/>
                      <a:pt x="10" y="50"/>
                      <a:pt x="10" y="5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0" y="59"/>
                      <a:pt x="0" y="62"/>
                    </a:cubicBezTo>
                    <a:cubicBezTo>
                      <a:pt x="0" y="64"/>
                      <a:pt x="0" y="67"/>
                      <a:pt x="1" y="69"/>
                    </a:cubicBezTo>
                    <a:lnTo>
                      <a:pt x="10" y="69"/>
                    </a:lnTo>
                    <a:close/>
                    <a:moveTo>
                      <a:pt x="25" y="62"/>
                    </a:moveTo>
                    <a:cubicBezTo>
                      <a:pt x="25" y="41"/>
                      <a:pt x="41" y="25"/>
                      <a:pt x="62" y="25"/>
                    </a:cubicBezTo>
                    <a:cubicBezTo>
                      <a:pt x="82" y="25"/>
                      <a:pt x="98" y="41"/>
                      <a:pt x="98" y="62"/>
                    </a:cubicBezTo>
                    <a:cubicBezTo>
                      <a:pt x="98" y="82"/>
                      <a:pt x="82" y="98"/>
                      <a:pt x="62" y="98"/>
                    </a:cubicBezTo>
                    <a:cubicBezTo>
                      <a:pt x="41" y="98"/>
                      <a:pt x="25" y="82"/>
                      <a:pt x="25" y="6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Oval 45"/>
              <p:cNvSpPr>
                <a:spLocks noChangeArrowheads="1"/>
              </p:cNvSpPr>
              <p:nvPr/>
            </p:nvSpPr>
            <p:spPr bwMode="auto">
              <a:xfrm>
                <a:off x="4827754" y="3533776"/>
                <a:ext cx="79375" cy="793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7" name="组合 87"/>
          <p:cNvGrpSpPr/>
          <p:nvPr/>
        </p:nvGrpSpPr>
        <p:grpSpPr>
          <a:xfrm>
            <a:off x="3714917" y="4081993"/>
            <a:ext cx="619125" cy="619125"/>
            <a:chOff x="6789904" y="4356101"/>
            <a:chExt cx="619125" cy="619125"/>
          </a:xfrm>
        </p:grpSpPr>
        <p:sp>
          <p:nvSpPr>
            <p:cNvPr id="48" name="Oval 20"/>
            <p:cNvSpPr>
              <a:spLocks noChangeArrowheads="1"/>
            </p:cNvSpPr>
            <p:nvPr/>
          </p:nvSpPr>
          <p:spPr bwMode="auto">
            <a:xfrm>
              <a:off x="6789904" y="4356101"/>
              <a:ext cx="619125" cy="619125"/>
            </a:xfrm>
            <a:prstGeom prst="ellipse">
              <a:avLst/>
            </a:prstGeom>
            <a:gradFill>
              <a:gsLst>
                <a:gs pos="0">
                  <a:srgbClr val="355766"/>
                </a:gs>
                <a:gs pos="100000">
                  <a:srgbClr val="294E5E"/>
                </a:gs>
              </a:gsLst>
              <a:lin ang="5400000" scaled="1"/>
            </a:gra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49" name="组合 89"/>
            <p:cNvGrpSpPr/>
            <p:nvPr/>
          </p:nvGrpSpPr>
          <p:grpSpPr>
            <a:xfrm>
              <a:off x="6940717" y="4545013"/>
              <a:ext cx="317500" cy="269875"/>
              <a:chOff x="6940717" y="4545013"/>
              <a:chExt cx="317500" cy="269875"/>
            </a:xfrm>
          </p:grpSpPr>
          <p:sp>
            <p:nvSpPr>
              <p:cNvPr id="50" name="Rectangle 48"/>
              <p:cNvSpPr>
                <a:spLocks noChangeArrowheads="1"/>
              </p:cNvSpPr>
              <p:nvPr/>
            </p:nvSpPr>
            <p:spPr bwMode="auto">
              <a:xfrm>
                <a:off x="6940717" y="4630738"/>
                <a:ext cx="79375" cy="1841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Rectangle 49"/>
              <p:cNvSpPr>
                <a:spLocks noChangeArrowheads="1"/>
              </p:cNvSpPr>
              <p:nvPr/>
            </p:nvSpPr>
            <p:spPr bwMode="auto">
              <a:xfrm>
                <a:off x="7061367" y="4545013"/>
                <a:ext cx="76200" cy="2698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Rectangle 50"/>
              <p:cNvSpPr>
                <a:spLocks noChangeArrowheads="1"/>
              </p:cNvSpPr>
              <p:nvPr/>
            </p:nvSpPr>
            <p:spPr bwMode="auto">
              <a:xfrm>
                <a:off x="7180429" y="4683126"/>
                <a:ext cx="77788" cy="1317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53" name="组合 93"/>
          <p:cNvGrpSpPr/>
          <p:nvPr/>
        </p:nvGrpSpPr>
        <p:grpSpPr>
          <a:xfrm>
            <a:off x="7786926" y="3597806"/>
            <a:ext cx="620713" cy="622300"/>
            <a:chOff x="6978817" y="2587626"/>
            <a:chExt cx="620713" cy="622300"/>
          </a:xfrm>
        </p:grpSpPr>
        <p:sp>
          <p:nvSpPr>
            <p:cNvPr id="54" name="Oval 22"/>
            <p:cNvSpPr>
              <a:spLocks noChangeArrowheads="1"/>
            </p:cNvSpPr>
            <p:nvPr/>
          </p:nvSpPr>
          <p:spPr bwMode="auto">
            <a:xfrm>
              <a:off x="6978817" y="2587626"/>
              <a:ext cx="620713" cy="6223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55" name="组合 95"/>
            <p:cNvGrpSpPr/>
            <p:nvPr/>
          </p:nvGrpSpPr>
          <p:grpSpPr>
            <a:xfrm>
              <a:off x="7126454" y="2701926"/>
              <a:ext cx="317501" cy="395287"/>
              <a:chOff x="7126454" y="2701926"/>
              <a:chExt cx="317501" cy="395287"/>
            </a:xfrm>
            <a:solidFill>
              <a:schemeClr val="bg1"/>
            </a:solidFill>
          </p:grpSpPr>
          <p:sp>
            <p:nvSpPr>
              <p:cNvPr id="56" name="Freeform 53"/>
              <p:cNvSpPr>
                <a:spLocks/>
              </p:cNvSpPr>
              <p:nvPr/>
            </p:nvSpPr>
            <p:spPr bwMode="auto">
              <a:xfrm>
                <a:off x="7270917" y="2876551"/>
                <a:ext cx="25400" cy="31750"/>
              </a:xfrm>
              <a:custGeom>
                <a:avLst/>
                <a:gdLst>
                  <a:gd name="T0" fmla="*/ 7 w 13"/>
                  <a:gd name="T1" fmla="*/ 0 h 16"/>
                  <a:gd name="T2" fmla="*/ 0 w 13"/>
                  <a:gd name="T3" fmla="*/ 6 h 16"/>
                  <a:gd name="T4" fmla="*/ 7 w 13"/>
                  <a:gd name="T5" fmla="*/ 16 h 16"/>
                  <a:gd name="T6" fmla="*/ 13 w 13"/>
                  <a:gd name="T7" fmla="*/ 6 h 16"/>
                  <a:gd name="T8" fmla="*/ 7 w 13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">
                    <a:moveTo>
                      <a:pt x="7" y="0"/>
                    </a:moveTo>
                    <a:cubicBezTo>
                      <a:pt x="6" y="0"/>
                      <a:pt x="1" y="0"/>
                      <a:pt x="0" y="6"/>
                    </a:cubicBezTo>
                    <a:cubicBezTo>
                      <a:pt x="0" y="10"/>
                      <a:pt x="4" y="14"/>
                      <a:pt x="7" y="16"/>
                    </a:cubicBezTo>
                    <a:cubicBezTo>
                      <a:pt x="9" y="14"/>
                      <a:pt x="13" y="9"/>
                      <a:pt x="13" y="6"/>
                    </a:cubicBezTo>
                    <a:cubicBezTo>
                      <a:pt x="12" y="0"/>
                      <a:pt x="7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54"/>
              <p:cNvSpPr>
                <a:spLocks/>
              </p:cNvSpPr>
              <p:nvPr/>
            </p:nvSpPr>
            <p:spPr bwMode="auto">
              <a:xfrm>
                <a:off x="7221704" y="2908301"/>
                <a:ext cx="19050" cy="22225"/>
              </a:xfrm>
              <a:custGeom>
                <a:avLst/>
                <a:gdLst>
                  <a:gd name="T0" fmla="*/ 5 w 10"/>
                  <a:gd name="T1" fmla="*/ 1 h 12"/>
                  <a:gd name="T2" fmla="*/ 2 w 10"/>
                  <a:gd name="T3" fmla="*/ 1 h 12"/>
                  <a:gd name="T4" fmla="*/ 1 w 10"/>
                  <a:gd name="T5" fmla="*/ 2 h 12"/>
                  <a:gd name="T6" fmla="*/ 0 w 10"/>
                  <a:gd name="T7" fmla="*/ 5 h 12"/>
                  <a:gd name="T8" fmla="*/ 9 w 10"/>
                  <a:gd name="T9" fmla="*/ 12 h 12"/>
                  <a:gd name="T10" fmla="*/ 10 w 10"/>
                  <a:gd name="T11" fmla="*/ 12 h 12"/>
                  <a:gd name="T12" fmla="*/ 5 w 10"/>
                  <a:gd name="T13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2">
                    <a:moveTo>
                      <a:pt x="5" y="1"/>
                    </a:moveTo>
                    <a:cubicBezTo>
                      <a:pt x="4" y="0"/>
                      <a:pt x="3" y="0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1" y="8"/>
                      <a:pt x="4" y="11"/>
                      <a:pt x="9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8" y="3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5"/>
              <p:cNvSpPr>
                <a:spLocks/>
              </p:cNvSpPr>
              <p:nvPr/>
            </p:nvSpPr>
            <p:spPr bwMode="auto">
              <a:xfrm>
                <a:off x="7328067" y="2908301"/>
                <a:ext cx="19050" cy="20637"/>
              </a:xfrm>
              <a:custGeom>
                <a:avLst/>
                <a:gdLst>
                  <a:gd name="T0" fmla="*/ 8 w 10"/>
                  <a:gd name="T1" fmla="*/ 0 h 11"/>
                  <a:gd name="T2" fmla="*/ 6 w 10"/>
                  <a:gd name="T3" fmla="*/ 0 h 11"/>
                  <a:gd name="T4" fmla="*/ 0 w 10"/>
                  <a:gd name="T5" fmla="*/ 11 h 11"/>
                  <a:gd name="T6" fmla="*/ 2 w 10"/>
                  <a:gd name="T7" fmla="*/ 11 h 11"/>
                  <a:gd name="T8" fmla="*/ 10 w 10"/>
                  <a:gd name="T9" fmla="*/ 4 h 11"/>
                  <a:gd name="T10" fmla="*/ 8 w 10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11">
                    <a:moveTo>
                      <a:pt x="8" y="0"/>
                    </a:moveTo>
                    <a:cubicBezTo>
                      <a:pt x="7" y="0"/>
                      <a:pt x="7" y="0"/>
                      <a:pt x="6" y="0"/>
                    </a:cubicBezTo>
                    <a:cubicBezTo>
                      <a:pt x="5" y="1"/>
                      <a:pt x="2" y="3"/>
                      <a:pt x="0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7" y="10"/>
                      <a:pt x="10" y="7"/>
                      <a:pt x="10" y="4"/>
                    </a:cubicBezTo>
                    <a:cubicBezTo>
                      <a:pt x="10" y="3"/>
                      <a:pt x="10" y="1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6"/>
              <p:cNvSpPr>
                <a:spLocks noEditPoints="1"/>
              </p:cNvSpPr>
              <p:nvPr/>
            </p:nvSpPr>
            <p:spPr bwMode="auto">
              <a:xfrm>
                <a:off x="7161379" y="2787651"/>
                <a:ext cx="246063" cy="263525"/>
              </a:xfrm>
              <a:custGeom>
                <a:avLst/>
                <a:gdLst>
                  <a:gd name="T0" fmla="*/ 115 w 127"/>
                  <a:gd name="T1" fmla="*/ 37 h 136"/>
                  <a:gd name="T2" fmla="*/ 64 w 127"/>
                  <a:gd name="T3" fmla="*/ 3 h 136"/>
                  <a:gd name="T4" fmla="*/ 13 w 127"/>
                  <a:gd name="T5" fmla="*/ 37 h 136"/>
                  <a:gd name="T6" fmla="*/ 39 w 127"/>
                  <a:gd name="T7" fmla="*/ 114 h 136"/>
                  <a:gd name="T8" fmla="*/ 39 w 127"/>
                  <a:gd name="T9" fmla="*/ 136 h 136"/>
                  <a:gd name="T10" fmla="*/ 64 w 127"/>
                  <a:gd name="T11" fmla="*/ 136 h 136"/>
                  <a:gd name="T12" fmla="*/ 88 w 127"/>
                  <a:gd name="T13" fmla="*/ 136 h 136"/>
                  <a:gd name="T14" fmla="*/ 89 w 127"/>
                  <a:gd name="T15" fmla="*/ 114 h 136"/>
                  <a:gd name="T16" fmla="*/ 115 w 127"/>
                  <a:gd name="T17" fmla="*/ 37 h 136"/>
                  <a:gd name="T18" fmla="*/ 85 w 127"/>
                  <a:gd name="T19" fmla="*/ 78 h 136"/>
                  <a:gd name="T20" fmla="*/ 84 w 127"/>
                  <a:gd name="T21" fmla="*/ 85 h 136"/>
                  <a:gd name="T22" fmla="*/ 76 w 127"/>
                  <a:gd name="T23" fmla="*/ 132 h 136"/>
                  <a:gd name="T24" fmla="*/ 72 w 127"/>
                  <a:gd name="T25" fmla="*/ 131 h 136"/>
                  <a:gd name="T26" fmla="*/ 80 w 127"/>
                  <a:gd name="T27" fmla="*/ 84 h 136"/>
                  <a:gd name="T28" fmla="*/ 81 w 127"/>
                  <a:gd name="T29" fmla="*/ 77 h 136"/>
                  <a:gd name="T30" fmla="*/ 64 w 127"/>
                  <a:gd name="T31" fmla="*/ 68 h 136"/>
                  <a:gd name="T32" fmla="*/ 47 w 127"/>
                  <a:gd name="T33" fmla="*/ 77 h 136"/>
                  <a:gd name="T34" fmla="*/ 48 w 127"/>
                  <a:gd name="T35" fmla="*/ 85 h 136"/>
                  <a:gd name="T36" fmla="*/ 55 w 127"/>
                  <a:gd name="T37" fmla="*/ 131 h 136"/>
                  <a:gd name="T38" fmla="*/ 51 w 127"/>
                  <a:gd name="T39" fmla="*/ 132 h 136"/>
                  <a:gd name="T40" fmla="*/ 44 w 127"/>
                  <a:gd name="T41" fmla="*/ 85 h 136"/>
                  <a:gd name="T42" fmla="*/ 43 w 127"/>
                  <a:gd name="T43" fmla="*/ 78 h 136"/>
                  <a:gd name="T44" fmla="*/ 40 w 127"/>
                  <a:gd name="T45" fmla="*/ 78 h 136"/>
                  <a:gd name="T46" fmla="*/ 27 w 127"/>
                  <a:gd name="T47" fmla="*/ 67 h 136"/>
                  <a:gd name="T48" fmla="*/ 31 w 127"/>
                  <a:gd name="T49" fmla="*/ 59 h 136"/>
                  <a:gd name="T50" fmla="*/ 38 w 127"/>
                  <a:gd name="T51" fmla="*/ 59 h 136"/>
                  <a:gd name="T52" fmla="*/ 46 w 127"/>
                  <a:gd name="T53" fmla="*/ 73 h 136"/>
                  <a:gd name="T54" fmla="*/ 60 w 127"/>
                  <a:gd name="T55" fmla="*/ 65 h 136"/>
                  <a:gd name="T56" fmla="*/ 53 w 127"/>
                  <a:gd name="T57" fmla="*/ 52 h 136"/>
                  <a:gd name="T58" fmla="*/ 64 w 127"/>
                  <a:gd name="T59" fmla="*/ 41 h 136"/>
                  <a:gd name="T60" fmla="*/ 75 w 127"/>
                  <a:gd name="T61" fmla="*/ 51 h 136"/>
                  <a:gd name="T62" fmla="*/ 67 w 127"/>
                  <a:gd name="T63" fmla="*/ 65 h 136"/>
                  <a:gd name="T64" fmla="*/ 82 w 127"/>
                  <a:gd name="T65" fmla="*/ 73 h 136"/>
                  <a:gd name="T66" fmla="*/ 90 w 127"/>
                  <a:gd name="T67" fmla="*/ 58 h 136"/>
                  <a:gd name="T68" fmla="*/ 96 w 127"/>
                  <a:gd name="T69" fmla="*/ 58 h 136"/>
                  <a:gd name="T70" fmla="*/ 101 w 127"/>
                  <a:gd name="T71" fmla="*/ 67 h 136"/>
                  <a:gd name="T72" fmla="*/ 88 w 127"/>
                  <a:gd name="T73" fmla="*/ 78 h 136"/>
                  <a:gd name="T74" fmla="*/ 85 w 127"/>
                  <a:gd name="T75" fmla="*/ 78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7" h="136">
                    <a:moveTo>
                      <a:pt x="115" y="37"/>
                    </a:moveTo>
                    <a:cubicBezTo>
                      <a:pt x="102" y="0"/>
                      <a:pt x="64" y="3"/>
                      <a:pt x="64" y="3"/>
                    </a:cubicBezTo>
                    <a:cubicBezTo>
                      <a:pt x="64" y="3"/>
                      <a:pt x="26" y="0"/>
                      <a:pt x="13" y="37"/>
                    </a:cubicBezTo>
                    <a:cubicBezTo>
                      <a:pt x="0" y="70"/>
                      <a:pt x="37" y="103"/>
                      <a:pt x="39" y="114"/>
                    </a:cubicBezTo>
                    <a:cubicBezTo>
                      <a:pt x="40" y="125"/>
                      <a:pt x="39" y="136"/>
                      <a:pt x="39" y="136"/>
                    </a:cubicBezTo>
                    <a:cubicBezTo>
                      <a:pt x="64" y="136"/>
                      <a:pt x="64" y="136"/>
                      <a:pt x="64" y="136"/>
                    </a:cubicBezTo>
                    <a:cubicBezTo>
                      <a:pt x="88" y="136"/>
                      <a:pt x="88" y="136"/>
                      <a:pt x="88" y="136"/>
                    </a:cubicBezTo>
                    <a:cubicBezTo>
                      <a:pt x="88" y="136"/>
                      <a:pt x="87" y="125"/>
                      <a:pt x="89" y="114"/>
                    </a:cubicBezTo>
                    <a:cubicBezTo>
                      <a:pt x="91" y="103"/>
                      <a:pt x="127" y="70"/>
                      <a:pt x="115" y="37"/>
                    </a:cubicBezTo>
                    <a:close/>
                    <a:moveTo>
                      <a:pt x="85" y="78"/>
                    </a:moveTo>
                    <a:cubicBezTo>
                      <a:pt x="85" y="80"/>
                      <a:pt x="85" y="82"/>
                      <a:pt x="84" y="85"/>
                    </a:cubicBezTo>
                    <a:cubicBezTo>
                      <a:pt x="82" y="102"/>
                      <a:pt x="76" y="131"/>
                      <a:pt x="76" y="132"/>
                    </a:cubicBezTo>
                    <a:cubicBezTo>
                      <a:pt x="72" y="131"/>
                      <a:pt x="72" y="131"/>
                      <a:pt x="72" y="131"/>
                    </a:cubicBezTo>
                    <a:cubicBezTo>
                      <a:pt x="72" y="131"/>
                      <a:pt x="78" y="101"/>
                      <a:pt x="80" y="84"/>
                    </a:cubicBezTo>
                    <a:cubicBezTo>
                      <a:pt x="80" y="82"/>
                      <a:pt x="80" y="80"/>
                      <a:pt x="81" y="77"/>
                    </a:cubicBezTo>
                    <a:cubicBezTo>
                      <a:pt x="74" y="75"/>
                      <a:pt x="67" y="70"/>
                      <a:pt x="64" y="68"/>
                    </a:cubicBezTo>
                    <a:cubicBezTo>
                      <a:pt x="61" y="70"/>
                      <a:pt x="54" y="75"/>
                      <a:pt x="47" y="77"/>
                    </a:cubicBezTo>
                    <a:cubicBezTo>
                      <a:pt x="48" y="80"/>
                      <a:pt x="48" y="82"/>
                      <a:pt x="48" y="85"/>
                    </a:cubicBezTo>
                    <a:cubicBezTo>
                      <a:pt x="51" y="102"/>
                      <a:pt x="55" y="131"/>
                      <a:pt x="55" y="131"/>
                    </a:cubicBezTo>
                    <a:cubicBezTo>
                      <a:pt x="51" y="132"/>
                      <a:pt x="51" y="132"/>
                      <a:pt x="51" y="132"/>
                    </a:cubicBezTo>
                    <a:cubicBezTo>
                      <a:pt x="51" y="131"/>
                      <a:pt x="46" y="102"/>
                      <a:pt x="44" y="85"/>
                    </a:cubicBezTo>
                    <a:cubicBezTo>
                      <a:pt x="43" y="83"/>
                      <a:pt x="43" y="80"/>
                      <a:pt x="43" y="78"/>
                    </a:cubicBezTo>
                    <a:cubicBezTo>
                      <a:pt x="42" y="78"/>
                      <a:pt x="41" y="78"/>
                      <a:pt x="40" y="78"/>
                    </a:cubicBezTo>
                    <a:cubicBezTo>
                      <a:pt x="32" y="77"/>
                      <a:pt x="27" y="72"/>
                      <a:pt x="27" y="67"/>
                    </a:cubicBezTo>
                    <a:cubicBezTo>
                      <a:pt x="26" y="64"/>
                      <a:pt x="28" y="60"/>
                      <a:pt x="31" y="59"/>
                    </a:cubicBezTo>
                    <a:cubicBezTo>
                      <a:pt x="33" y="58"/>
                      <a:pt x="36" y="58"/>
                      <a:pt x="38" y="59"/>
                    </a:cubicBezTo>
                    <a:cubicBezTo>
                      <a:pt x="42" y="61"/>
                      <a:pt x="44" y="67"/>
                      <a:pt x="46" y="73"/>
                    </a:cubicBezTo>
                    <a:cubicBezTo>
                      <a:pt x="52" y="71"/>
                      <a:pt x="57" y="67"/>
                      <a:pt x="60" y="65"/>
                    </a:cubicBezTo>
                    <a:cubicBezTo>
                      <a:pt x="57" y="62"/>
                      <a:pt x="52" y="57"/>
                      <a:pt x="53" y="52"/>
                    </a:cubicBezTo>
                    <a:cubicBezTo>
                      <a:pt x="53" y="43"/>
                      <a:pt x="60" y="41"/>
                      <a:pt x="64" y="41"/>
                    </a:cubicBezTo>
                    <a:cubicBezTo>
                      <a:pt x="67" y="41"/>
                      <a:pt x="74" y="43"/>
                      <a:pt x="75" y="51"/>
                    </a:cubicBezTo>
                    <a:cubicBezTo>
                      <a:pt x="75" y="57"/>
                      <a:pt x="71" y="62"/>
                      <a:pt x="67" y="65"/>
                    </a:cubicBezTo>
                    <a:cubicBezTo>
                      <a:pt x="70" y="67"/>
                      <a:pt x="76" y="71"/>
                      <a:pt x="82" y="73"/>
                    </a:cubicBezTo>
                    <a:cubicBezTo>
                      <a:pt x="83" y="66"/>
                      <a:pt x="86" y="60"/>
                      <a:pt x="90" y="58"/>
                    </a:cubicBezTo>
                    <a:cubicBezTo>
                      <a:pt x="92" y="57"/>
                      <a:pt x="94" y="57"/>
                      <a:pt x="96" y="58"/>
                    </a:cubicBezTo>
                    <a:cubicBezTo>
                      <a:pt x="100" y="59"/>
                      <a:pt x="101" y="63"/>
                      <a:pt x="101" y="67"/>
                    </a:cubicBezTo>
                    <a:cubicBezTo>
                      <a:pt x="100" y="71"/>
                      <a:pt x="96" y="76"/>
                      <a:pt x="88" y="78"/>
                    </a:cubicBezTo>
                    <a:cubicBezTo>
                      <a:pt x="87" y="78"/>
                      <a:pt x="86" y="78"/>
                      <a:pt x="85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Rectangle 57"/>
              <p:cNvSpPr>
                <a:spLocks noChangeArrowheads="1"/>
              </p:cNvSpPr>
              <p:nvPr/>
            </p:nvSpPr>
            <p:spPr bwMode="auto">
              <a:xfrm>
                <a:off x="7237579" y="3071813"/>
                <a:ext cx="93663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8"/>
              <p:cNvSpPr>
                <a:spLocks/>
              </p:cNvSpPr>
              <p:nvPr/>
            </p:nvSpPr>
            <p:spPr bwMode="auto">
              <a:xfrm>
                <a:off x="7277267" y="2701926"/>
                <a:ext cx="15875" cy="71437"/>
              </a:xfrm>
              <a:custGeom>
                <a:avLst/>
                <a:gdLst>
                  <a:gd name="T0" fmla="*/ 4 w 8"/>
                  <a:gd name="T1" fmla="*/ 37 h 37"/>
                  <a:gd name="T2" fmla="*/ 0 w 8"/>
                  <a:gd name="T3" fmla="*/ 33 h 37"/>
                  <a:gd name="T4" fmla="*/ 0 w 8"/>
                  <a:gd name="T5" fmla="*/ 4 h 37"/>
                  <a:gd name="T6" fmla="*/ 4 w 8"/>
                  <a:gd name="T7" fmla="*/ 0 h 37"/>
                  <a:gd name="T8" fmla="*/ 8 w 8"/>
                  <a:gd name="T9" fmla="*/ 4 h 37"/>
                  <a:gd name="T10" fmla="*/ 8 w 8"/>
                  <a:gd name="T11" fmla="*/ 33 h 37"/>
                  <a:gd name="T12" fmla="*/ 4 w 8"/>
                  <a:gd name="T13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37">
                    <a:moveTo>
                      <a:pt x="4" y="37"/>
                    </a:moveTo>
                    <a:cubicBezTo>
                      <a:pt x="1" y="37"/>
                      <a:pt x="0" y="35"/>
                      <a:pt x="0" y="3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1" y="0"/>
                      <a:pt x="4" y="0"/>
                    </a:cubicBezTo>
                    <a:cubicBezTo>
                      <a:pt x="6" y="0"/>
                      <a:pt x="8" y="2"/>
                      <a:pt x="8" y="4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8" y="35"/>
                      <a:pt x="6" y="37"/>
                      <a:pt x="4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9"/>
              <p:cNvSpPr>
                <a:spLocks/>
              </p:cNvSpPr>
              <p:nvPr/>
            </p:nvSpPr>
            <p:spPr bwMode="auto">
              <a:xfrm>
                <a:off x="7194717" y="2736851"/>
                <a:ext cx="44450" cy="52387"/>
              </a:xfrm>
              <a:custGeom>
                <a:avLst/>
                <a:gdLst>
                  <a:gd name="T0" fmla="*/ 19 w 23"/>
                  <a:gd name="T1" fmla="*/ 27 h 27"/>
                  <a:gd name="T2" fmla="*/ 15 w 23"/>
                  <a:gd name="T3" fmla="*/ 26 h 27"/>
                  <a:gd name="T4" fmla="*/ 1 w 23"/>
                  <a:gd name="T5" fmla="*/ 7 h 27"/>
                  <a:gd name="T6" fmla="*/ 2 w 23"/>
                  <a:gd name="T7" fmla="*/ 1 h 27"/>
                  <a:gd name="T8" fmla="*/ 8 w 23"/>
                  <a:gd name="T9" fmla="*/ 2 h 27"/>
                  <a:gd name="T10" fmla="*/ 22 w 23"/>
                  <a:gd name="T11" fmla="*/ 21 h 27"/>
                  <a:gd name="T12" fmla="*/ 21 w 23"/>
                  <a:gd name="T13" fmla="*/ 27 h 27"/>
                  <a:gd name="T14" fmla="*/ 19 w 23"/>
                  <a:gd name="T15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27">
                    <a:moveTo>
                      <a:pt x="19" y="27"/>
                    </a:moveTo>
                    <a:cubicBezTo>
                      <a:pt x="17" y="27"/>
                      <a:pt x="16" y="27"/>
                      <a:pt x="15" y="2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2"/>
                      <a:pt x="2" y="1"/>
                    </a:cubicBezTo>
                    <a:cubicBezTo>
                      <a:pt x="4" y="0"/>
                      <a:pt x="6" y="0"/>
                      <a:pt x="8" y="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3" y="22"/>
                      <a:pt x="23" y="25"/>
                      <a:pt x="21" y="27"/>
                    </a:cubicBezTo>
                    <a:cubicBezTo>
                      <a:pt x="20" y="27"/>
                      <a:pt x="19" y="27"/>
                      <a:pt x="19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60"/>
              <p:cNvSpPr>
                <a:spLocks/>
              </p:cNvSpPr>
              <p:nvPr/>
            </p:nvSpPr>
            <p:spPr bwMode="auto">
              <a:xfrm>
                <a:off x="7336004" y="2735263"/>
                <a:ext cx="39688" cy="53975"/>
              </a:xfrm>
              <a:custGeom>
                <a:avLst/>
                <a:gdLst>
                  <a:gd name="T0" fmla="*/ 5 w 21"/>
                  <a:gd name="T1" fmla="*/ 28 h 28"/>
                  <a:gd name="T2" fmla="*/ 3 w 21"/>
                  <a:gd name="T3" fmla="*/ 28 h 28"/>
                  <a:gd name="T4" fmla="*/ 1 w 21"/>
                  <a:gd name="T5" fmla="*/ 22 h 28"/>
                  <a:gd name="T6" fmla="*/ 13 w 21"/>
                  <a:gd name="T7" fmla="*/ 3 h 28"/>
                  <a:gd name="T8" fmla="*/ 18 w 21"/>
                  <a:gd name="T9" fmla="*/ 2 h 28"/>
                  <a:gd name="T10" fmla="*/ 20 w 21"/>
                  <a:gd name="T11" fmla="*/ 7 h 28"/>
                  <a:gd name="T12" fmla="*/ 8 w 21"/>
                  <a:gd name="T13" fmla="*/ 26 h 28"/>
                  <a:gd name="T14" fmla="*/ 5 w 21"/>
                  <a:gd name="T1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28">
                    <a:moveTo>
                      <a:pt x="5" y="28"/>
                    </a:moveTo>
                    <a:cubicBezTo>
                      <a:pt x="4" y="28"/>
                      <a:pt x="3" y="28"/>
                      <a:pt x="3" y="28"/>
                    </a:cubicBezTo>
                    <a:cubicBezTo>
                      <a:pt x="1" y="27"/>
                      <a:pt x="0" y="24"/>
                      <a:pt x="1" y="22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4" y="1"/>
                      <a:pt x="16" y="0"/>
                      <a:pt x="18" y="2"/>
                    </a:cubicBezTo>
                    <a:cubicBezTo>
                      <a:pt x="20" y="3"/>
                      <a:pt x="21" y="5"/>
                      <a:pt x="20" y="7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8" y="28"/>
                      <a:pt x="6" y="28"/>
                      <a:pt x="5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61"/>
              <p:cNvSpPr>
                <a:spLocks/>
              </p:cNvSpPr>
              <p:nvPr/>
            </p:nvSpPr>
            <p:spPr bwMode="auto">
              <a:xfrm>
                <a:off x="7388392" y="2797176"/>
                <a:ext cx="55563" cy="36512"/>
              </a:xfrm>
              <a:custGeom>
                <a:avLst/>
                <a:gdLst>
                  <a:gd name="T0" fmla="*/ 5 w 29"/>
                  <a:gd name="T1" fmla="*/ 19 h 19"/>
                  <a:gd name="T2" fmla="*/ 1 w 29"/>
                  <a:gd name="T3" fmla="*/ 17 h 19"/>
                  <a:gd name="T4" fmla="*/ 3 w 29"/>
                  <a:gd name="T5" fmla="*/ 12 h 19"/>
                  <a:gd name="T6" fmla="*/ 22 w 29"/>
                  <a:gd name="T7" fmla="*/ 1 h 19"/>
                  <a:gd name="T8" fmla="*/ 28 w 29"/>
                  <a:gd name="T9" fmla="*/ 3 h 19"/>
                  <a:gd name="T10" fmla="*/ 26 w 29"/>
                  <a:gd name="T11" fmla="*/ 8 h 19"/>
                  <a:gd name="T12" fmla="*/ 7 w 29"/>
                  <a:gd name="T13" fmla="*/ 19 h 19"/>
                  <a:gd name="T14" fmla="*/ 5 w 29"/>
                  <a:gd name="T1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19">
                    <a:moveTo>
                      <a:pt x="5" y="19"/>
                    </a:moveTo>
                    <a:cubicBezTo>
                      <a:pt x="3" y="19"/>
                      <a:pt x="2" y="19"/>
                      <a:pt x="1" y="17"/>
                    </a:cubicBezTo>
                    <a:cubicBezTo>
                      <a:pt x="0" y="15"/>
                      <a:pt x="1" y="13"/>
                      <a:pt x="3" y="12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4" y="0"/>
                      <a:pt x="27" y="0"/>
                      <a:pt x="28" y="3"/>
                    </a:cubicBezTo>
                    <a:cubicBezTo>
                      <a:pt x="29" y="5"/>
                      <a:pt x="28" y="7"/>
                      <a:pt x="26" y="8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19"/>
                      <a:pt x="6" y="19"/>
                      <a:pt x="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62"/>
              <p:cNvSpPr>
                <a:spLocks/>
              </p:cNvSpPr>
              <p:nvPr/>
            </p:nvSpPr>
            <p:spPr bwMode="auto">
              <a:xfrm>
                <a:off x="7126454" y="2797176"/>
                <a:ext cx="53975" cy="36512"/>
              </a:xfrm>
              <a:custGeom>
                <a:avLst/>
                <a:gdLst>
                  <a:gd name="T0" fmla="*/ 24 w 28"/>
                  <a:gd name="T1" fmla="*/ 19 h 19"/>
                  <a:gd name="T2" fmla="*/ 22 w 28"/>
                  <a:gd name="T3" fmla="*/ 19 h 19"/>
                  <a:gd name="T4" fmla="*/ 2 w 28"/>
                  <a:gd name="T5" fmla="*/ 8 h 19"/>
                  <a:gd name="T6" fmla="*/ 1 w 28"/>
                  <a:gd name="T7" fmla="*/ 3 h 19"/>
                  <a:gd name="T8" fmla="*/ 6 w 28"/>
                  <a:gd name="T9" fmla="*/ 1 h 19"/>
                  <a:gd name="T10" fmla="*/ 26 w 28"/>
                  <a:gd name="T11" fmla="*/ 12 h 19"/>
                  <a:gd name="T12" fmla="*/ 27 w 28"/>
                  <a:gd name="T13" fmla="*/ 17 h 19"/>
                  <a:gd name="T14" fmla="*/ 24 w 28"/>
                  <a:gd name="T1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19">
                    <a:moveTo>
                      <a:pt x="24" y="19"/>
                    </a:moveTo>
                    <a:cubicBezTo>
                      <a:pt x="23" y="19"/>
                      <a:pt x="22" y="19"/>
                      <a:pt x="22" y="1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7"/>
                      <a:pt x="0" y="5"/>
                      <a:pt x="1" y="3"/>
                    </a:cubicBezTo>
                    <a:cubicBezTo>
                      <a:pt x="2" y="1"/>
                      <a:pt x="4" y="0"/>
                      <a:pt x="6" y="1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8" y="13"/>
                      <a:pt x="28" y="15"/>
                      <a:pt x="27" y="17"/>
                    </a:cubicBezTo>
                    <a:cubicBezTo>
                      <a:pt x="27" y="19"/>
                      <a:pt x="25" y="19"/>
                      <a:pt x="24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6" name="Oval 23"/>
          <p:cNvSpPr>
            <a:spLocks noChangeArrowheads="1"/>
          </p:cNvSpPr>
          <p:nvPr/>
        </p:nvSpPr>
        <p:spPr bwMode="auto">
          <a:xfrm>
            <a:off x="5770729" y="1403351"/>
            <a:ext cx="619125" cy="620712"/>
          </a:xfrm>
          <a:prstGeom prst="ellipse">
            <a:avLst/>
          </a:prstGeom>
          <a:gradFill>
            <a:gsLst>
              <a:gs pos="0">
                <a:srgbClr val="F54337"/>
              </a:gs>
              <a:gs pos="100000">
                <a:srgbClr val="D4180A"/>
              </a:gs>
            </a:gsLst>
            <a:lin ang="5400000" scaled="1"/>
          </a:gradFill>
          <a:ln>
            <a:noFill/>
          </a:ln>
          <a:effectLst>
            <a:outerShdw blurRad="241300" dist="63500" dir="5400000" algn="t" rotWithShape="0">
              <a:prstClr val="black">
                <a:alpha val="28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7" name="Oval 19"/>
          <p:cNvSpPr>
            <a:spLocks noChangeArrowheads="1"/>
          </p:cNvSpPr>
          <p:nvPr/>
        </p:nvSpPr>
        <p:spPr bwMode="auto">
          <a:xfrm>
            <a:off x="5359567" y="4972051"/>
            <a:ext cx="1428750" cy="1430337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241300" dist="63500" dir="5400000" algn="t" rotWithShape="0">
              <a:prstClr val="black">
                <a:alpha val="28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  <p:grpSp>
        <p:nvGrpSpPr>
          <p:cNvPr id="68" name="组合 126"/>
          <p:cNvGrpSpPr/>
          <p:nvPr/>
        </p:nvGrpSpPr>
        <p:grpSpPr>
          <a:xfrm>
            <a:off x="5946942" y="5126038"/>
            <a:ext cx="220663" cy="254000"/>
            <a:chOff x="5997742" y="5126038"/>
            <a:chExt cx="220663" cy="254000"/>
          </a:xfrm>
        </p:grpSpPr>
        <p:sp>
          <p:nvSpPr>
            <p:cNvPr id="69" name="Freeform 51"/>
            <p:cNvSpPr>
              <a:spLocks/>
            </p:cNvSpPr>
            <p:nvPr/>
          </p:nvSpPr>
          <p:spPr bwMode="auto">
            <a:xfrm>
              <a:off x="5997742" y="5160963"/>
              <a:ext cx="220663" cy="219075"/>
            </a:xfrm>
            <a:custGeom>
              <a:avLst/>
              <a:gdLst>
                <a:gd name="T0" fmla="*/ 72 w 114"/>
                <a:gd name="T1" fmla="*/ 0 h 113"/>
                <a:gd name="T2" fmla="*/ 72 w 114"/>
                <a:gd name="T3" fmla="*/ 9 h 113"/>
                <a:gd name="T4" fmla="*/ 106 w 114"/>
                <a:gd name="T5" fmla="*/ 56 h 113"/>
                <a:gd name="T6" fmla="*/ 57 w 114"/>
                <a:gd name="T7" fmla="*/ 104 h 113"/>
                <a:gd name="T8" fmla="*/ 8 w 114"/>
                <a:gd name="T9" fmla="*/ 56 h 113"/>
                <a:gd name="T10" fmla="*/ 42 w 114"/>
                <a:gd name="T11" fmla="*/ 9 h 113"/>
                <a:gd name="T12" fmla="*/ 42 w 114"/>
                <a:gd name="T13" fmla="*/ 0 h 113"/>
                <a:gd name="T14" fmla="*/ 0 w 114"/>
                <a:gd name="T15" fmla="*/ 56 h 113"/>
                <a:gd name="T16" fmla="*/ 57 w 114"/>
                <a:gd name="T17" fmla="*/ 113 h 113"/>
                <a:gd name="T18" fmla="*/ 114 w 114"/>
                <a:gd name="T19" fmla="*/ 56 h 113"/>
                <a:gd name="T20" fmla="*/ 72 w 114"/>
                <a:gd name="T2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113">
                  <a:moveTo>
                    <a:pt x="72" y="0"/>
                  </a:moveTo>
                  <a:cubicBezTo>
                    <a:pt x="72" y="9"/>
                    <a:pt x="72" y="9"/>
                    <a:pt x="72" y="9"/>
                  </a:cubicBezTo>
                  <a:cubicBezTo>
                    <a:pt x="91" y="15"/>
                    <a:pt x="106" y="34"/>
                    <a:pt x="106" y="56"/>
                  </a:cubicBezTo>
                  <a:cubicBezTo>
                    <a:pt x="106" y="83"/>
                    <a:pt x="84" y="104"/>
                    <a:pt x="57" y="104"/>
                  </a:cubicBezTo>
                  <a:cubicBezTo>
                    <a:pt x="30" y="104"/>
                    <a:pt x="8" y="83"/>
                    <a:pt x="8" y="56"/>
                  </a:cubicBezTo>
                  <a:cubicBezTo>
                    <a:pt x="8" y="34"/>
                    <a:pt x="23" y="15"/>
                    <a:pt x="42" y="9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8" y="7"/>
                    <a:pt x="0" y="29"/>
                    <a:pt x="0" y="56"/>
                  </a:cubicBezTo>
                  <a:cubicBezTo>
                    <a:pt x="0" y="87"/>
                    <a:pt x="25" y="113"/>
                    <a:pt x="57" y="113"/>
                  </a:cubicBezTo>
                  <a:cubicBezTo>
                    <a:pt x="89" y="113"/>
                    <a:pt x="114" y="87"/>
                    <a:pt x="114" y="56"/>
                  </a:cubicBezTo>
                  <a:cubicBezTo>
                    <a:pt x="114" y="29"/>
                    <a:pt x="96" y="7"/>
                    <a:pt x="7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Rectangle 52"/>
            <p:cNvSpPr>
              <a:spLocks noChangeArrowheads="1"/>
            </p:cNvSpPr>
            <p:nvPr/>
          </p:nvSpPr>
          <p:spPr bwMode="auto">
            <a:xfrm>
              <a:off x="6096167" y="5126038"/>
              <a:ext cx="23813" cy="936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" name="矩形 70"/>
          <p:cNvSpPr/>
          <p:nvPr/>
        </p:nvSpPr>
        <p:spPr>
          <a:xfrm>
            <a:off x="5343467" y="5457826"/>
            <a:ext cx="14811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STXingkai" charset="-122"/>
                <a:ea typeface="STXingkai" charset="-122"/>
                <a:cs typeface="STXingkai" charset="-122"/>
              </a:rPr>
              <a:t>林望黎</a:t>
            </a:r>
            <a:endParaRPr lang="zh-CN" altLang="en-US" sz="3200" dirty="0">
              <a:solidFill>
                <a:schemeClr val="bg1"/>
              </a:solidFill>
              <a:latin typeface="STXingkai" charset="-122"/>
              <a:ea typeface="STXingkai" charset="-122"/>
              <a:cs typeface="STXingkai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895435" y="2338656"/>
            <a:ext cx="2405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控制科学与工程学院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7969488" y="2707988"/>
            <a:ext cx="2197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研三－控制工程</a:t>
            </a:r>
            <a:endParaRPr kumimoji="1"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1760739" y="3342774"/>
            <a:ext cx="2459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数据挖掘／模式识别</a:t>
            </a:r>
            <a:endParaRPr kumimoji="1"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7678749" y="4783415"/>
            <a:ext cx="2147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准阿里算法工程师</a:t>
            </a:r>
            <a:endParaRPr kumimoji="1"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1873368" y="4236305"/>
            <a:ext cx="1804881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水质预警实验室</a:t>
            </a:r>
            <a:endParaRPr kumimoji="1"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590201" y="3484832"/>
            <a:ext cx="3042364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信仰数据／也爱开发</a:t>
            </a:r>
            <a:endParaRPr kumimoji="1"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天池季军／上线</a:t>
            </a:r>
            <a:r>
              <a:rPr kumimoji="1" lang="en-US" altLang="zh-CN" sz="1600" dirty="0" smtClean="0">
                <a:latin typeface="Microsoft YaHei" charset="-122"/>
                <a:ea typeface="Microsoft YaHei" charset="-122"/>
                <a:cs typeface="Microsoft YaHei" charset="-122"/>
              </a:rPr>
              <a:t>App</a:t>
            </a:r>
            <a:r>
              <a:rPr kumimoji="1"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开发经历</a:t>
            </a:r>
            <a:endParaRPr kumimoji="1" lang="en-US" altLang="zh-CN" sz="16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00074" y="4446581"/>
            <a:ext cx="550075" cy="550075"/>
          </a:xfrm>
          <a:prstGeom prst="rect">
            <a:avLst/>
          </a:prstGeom>
        </p:spPr>
      </p:pic>
      <p:pic>
        <p:nvPicPr>
          <p:cNvPr id="79" name="图片 7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8779" y="1476059"/>
            <a:ext cx="490513" cy="49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4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434675" y="418903"/>
            <a:ext cx="754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本次比赛的目标</a:t>
            </a:r>
            <a:endParaRPr kumimoji="1"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373789" y="2223549"/>
            <a:ext cx="754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手头拥有的机器</a:t>
            </a:r>
            <a:endParaRPr kumimoji="1"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373789" y="5214445"/>
            <a:ext cx="754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模型可推广性</a:t>
            </a:r>
            <a:endParaRPr kumimoji="1"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995745" y="2631882"/>
            <a:ext cx="754237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只有一张</a:t>
            </a:r>
            <a:r>
              <a:rPr kumimoji="1"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2080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显卡</a:t>
            </a:r>
            <a:r>
              <a:rPr kumimoji="1" lang="is-I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…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（非大计院学生，全靠自学，</a:t>
            </a:r>
            <a:r>
              <a:rPr kumimoji="1"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T</a:t>
            </a:r>
            <a:r>
              <a:rPr kumimoji="1"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T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kumimoji="1" lang="is-I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更可怕的是，其显存仅有</a:t>
            </a:r>
            <a:r>
              <a:rPr kumimoji="1"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8G</a:t>
            </a:r>
            <a:r>
              <a:rPr kumimoji="1" lang="is-I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…</a:t>
            </a:r>
            <a:endParaRPr kumimoji="1"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所以，此次比赛如果我能取得好成绩的话，</a:t>
            </a:r>
            <a:endParaRPr kumimoji="1"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那么，在算力足够的情况下，模型性能定能有所优化</a:t>
            </a:r>
            <a:endParaRPr kumimoji="1"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也算是，从另一个角度验证了模型的潜力与可推广性～</a:t>
            </a:r>
            <a:endParaRPr kumimoji="1"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995745" y="5734011"/>
            <a:ext cx="89770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考虑到实际场景复杂多样，我希望能够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用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尽可能少的数据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＋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最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少的预处理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＋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最简单可靠的模型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，实现最佳的效果。</a:t>
            </a:r>
            <a:endParaRPr kumimoji="1"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7119" y="914747"/>
            <a:ext cx="68228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简单说来，就是一个</a:t>
            </a:r>
            <a:r>
              <a:rPr kumimoji="1"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分类的语义分割任务：数字</a:t>
            </a:r>
            <a:r>
              <a:rPr kumimoji="1"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／数字</a:t>
            </a:r>
            <a:r>
              <a:rPr kumimoji="1"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B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／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数字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与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B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的重叠处（相当关键）</a:t>
            </a:r>
            <a:r>
              <a:rPr kumimoji="1"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／票单或保单的背景。</a:t>
            </a:r>
            <a:endParaRPr kumimoji="1"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534" y="245782"/>
            <a:ext cx="1977767" cy="197776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534" y="2925021"/>
            <a:ext cx="1977767" cy="1977767"/>
          </a:xfrm>
          <a:prstGeom prst="rect">
            <a:avLst/>
          </a:prstGeom>
        </p:spPr>
      </p:pic>
      <p:cxnSp>
        <p:nvCxnSpPr>
          <p:cNvPr id="34" name="直线箭头连接符 33"/>
          <p:cNvCxnSpPr>
            <a:stCxn id="31" idx="2"/>
            <a:endCxn id="32" idx="0"/>
          </p:cNvCxnSpPr>
          <p:nvPr/>
        </p:nvCxnSpPr>
        <p:spPr>
          <a:xfrm>
            <a:off x="10166418" y="2223549"/>
            <a:ext cx="0" cy="701472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曲线连接符 39"/>
          <p:cNvCxnSpPr/>
          <p:nvPr/>
        </p:nvCxnSpPr>
        <p:spPr>
          <a:xfrm flipV="1">
            <a:off x="7502428" y="1102400"/>
            <a:ext cx="1248032" cy="595880"/>
          </a:xfrm>
          <a:prstGeom prst="curvedConnector3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195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519478" y="144409"/>
            <a:ext cx="6568018" cy="618452"/>
            <a:chOff x="519478" y="144409"/>
            <a:chExt cx="6568018" cy="618452"/>
          </a:xfrm>
        </p:grpSpPr>
        <p:sp>
          <p:nvSpPr>
            <p:cNvPr id="4" name="任意多边形 13"/>
            <p:cNvSpPr/>
            <p:nvPr/>
          </p:nvSpPr>
          <p:spPr>
            <a:xfrm>
              <a:off x="519478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0 w 1957957"/>
                <a:gd name="connsiteY5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2014" tIns="56007" rIns="213727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kern="1200" dirty="0" smtClean="0">
                  <a:latin typeface="微软雅黑"/>
                  <a:ea typeface="微软雅黑"/>
                  <a:cs typeface="微软雅黑"/>
                </a:rPr>
                <a:t>数据集构建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" name="任意多边形 14"/>
            <p:cNvSpPr/>
            <p:nvPr/>
          </p:nvSpPr>
          <p:spPr>
            <a:xfrm>
              <a:off x="2064894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" name="任意多边形 15"/>
            <p:cNvSpPr/>
            <p:nvPr/>
          </p:nvSpPr>
          <p:spPr>
            <a:xfrm>
              <a:off x="3610310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模型优化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" name="任意多边形 15"/>
            <p:cNvSpPr/>
            <p:nvPr/>
          </p:nvSpPr>
          <p:spPr>
            <a:xfrm>
              <a:off x="5155726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结果分析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63" name="文本框 62"/>
          <p:cNvSpPr txBox="1"/>
          <p:nvPr/>
        </p:nvSpPr>
        <p:spPr>
          <a:xfrm>
            <a:off x="519478" y="1074931"/>
            <a:ext cx="8500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数据读取与预处理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没做预处理／没做数据增强</a:t>
            </a:r>
            <a:r>
              <a:rPr kumimoji="1" lang="is-IS" altLang="zh-CN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…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20" y="1999998"/>
            <a:ext cx="8243182" cy="41064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735424" y="2486886"/>
            <a:ext cx="3316252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本次比赛，我只用到了数据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的数据作为训练集：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5424" y="3574473"/>
            <a:ext cx="3296940" cy="1286816"/>
          </a:xfrm>
          <a:prstGeom prst="rect">
            <a:avLst/>
          </a:prstGeom>
        </p:spPr>
      </p:pic>
      <p:sp>
        <p:nvSpPr>
          <p:cNvPr id="8" name="圆角矩形 7"/>
          <p:cNvSpPr/>
          <p:nvPr/>
        </p:nvSpPr>
        <p:spPr>
          <a:xfrm>
            <a:off x="9020432" y="4120739"/>
            <a:ext cx="3031244" cy="522514"/>
          </a:xfrm>
          <a:prstGeom prst="roundRect">
            <a:avLst>
              <a:gd name="adj" fmla="val 44892"/>
            </a:avLst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332310" y="6279344"/>
            <a:ext cx="379041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可以说，非常简单</a:t>
            </a:r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粗暴</a:t>
            </a:r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且糙</a:t>
            </a:r>
            <a:r>
              <a:rPr kumimoji="1" lang="zh-CN" altLang="en-US" smtClean="0">
                <a:latin typeface="Microsoft YaHei" charset="-122"/>
                <a:ea typeface="Microsoft YaHei" charset="-122"/>
                <a:cs typeface="Microsoft YaHei" charset="-122"/>
              </a:rPr>
              <a:t>了</a:t>
            </a:r>
            <a:r>
              <a:rPr kumimoji="1" lang="is-I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…..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3851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1767" y="1249827"/>
            <a:ext cx="7755323" cy="49616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19478" y="967553"/>
            <a:ext cx="80313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en-US" altLang="zh-CN" sz="2000" b="1" dirty="0" smtClean="0"/>
              <a:t>U-net</a:t>
            </a:r>
            <a:r>
              <a:rPr kumimoji="1" lang="zh-CN" altLang="en-US" sz="2000" b="1" dirty="0"/>
              <a:t> </a:t>
            </a:r>
            <a:r>
              <a:rPr kumimoji="1" lang="zh-CN" altLang="en-US" sz="2000" b="1" dirty="0" smtClean="0"/>
              <a:t>网络结构（语义分割中最为常用的模型，但性能一般）</a:t>
            </a:r>
            <a:endParaRPr kumimoji="1" lang="zh-CN" altLang="en-US" sz="2000" b="1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5698" y="235359"/>
            <a:ext cx="1894336" cy="2125621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8039138" y="4899587"/>
            <a:ext cx="1939145" cy="1399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636894" y="4563512"/>
            <a:ext cx="1566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rgbClr val="0070C0"/>
                </a:solidFill>
              </a:rPr>
              <a:t>收缩路径</a:t>
            </a:r>
            <a:endParaRPr kumimoji="1" lang="zh-CN" altLang="en-US" b="1" dirty="0">
              <a:solidFill>
                <a:srgbClr val="0070C0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836029" y="4530255"/>
            <a:ext cx="1566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 smtClean="0">
                <a:solidFill>
                  <a:srgbClr val="0070C0"/>
                </a:solidFill>
              </a:rPr>
              <a:t>扩展路径</a:t>
            </a:r>
            <a:endParaRPr kumimoji="1" lang="zh-CN" altLang="en-US" b="1" dirty="0">
              <a:solidFill>
                <a:srgbClr val="0070C0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31026" y="5073057"/>
            <a:ext cx="24307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1600" dirty="0" smtClean="0"/>
              <a:t>卷积 </a:t>
            </a:r>
            <a:r>
              <a:rPr kumimoji="1" lang="en-US" altLang="zh-CN" sz="1600" dirty="0" smtClean="0"/>
              <a:t>+</a:t>
            </a:r>
            <a:r>
              <a:rPr kumimoji="1" lang="zh-CN" altLang="en-US" sz="1600" dirty="0" smtClean="0"/>
              <a:t> 池化</a:t>
            </a:r>
            <a:endParaRPr kumimoji="1" lang="en-US" altLang="zh-CN" sz="16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1600" dirty="0" smtClean="0"/>
              <a:t>目的：捕获语义</a:t>
            </a:r>
            <a:endParaRPr kumimoji="1" lang="zh-CN" altLang="en-US" sz="1600" dirty="0"/>
          </a:p>
        </p:txBody>
      </p:sp>
      <p:sp>
        <p:nvSpPr>
          <p:cNvPr id="27" name="文本框 26"/>
          <p:cNvSpPr txBox="1"/>
          <p:nvPr/>
        </p:nvSpPr>
        <p:spPr>
          <a:xfrm>
            <a:off x="9051800" y="5035547"/>
            <a:ext cx="2575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1600" dirty="0" smtClean="0"/>
              <a:t>转置卷积</a:t>
            </a:r>
            <a:r>
              <a:rPr kumimoji="1" lang="en-US" altLang="zh-CN" sz="1600" dirty="0" smtClean="0"/>
              <a:t>+</a:t>
            </a:r>
            <a:r>
              <a:rPr kumimoji="1" lang="zh-CN" altLang="en-US" sz="1600" dirty="0" smtClean="0"/>
              <a:t>跳跃连接</a:t>
            </a:r>
            <a:endParaRPr kumimoji="1" lang="en-US" altLang="zh-CN" sz="16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1600" dirty="0" smtClean="0"/>
              <a:t>目的：精确定位</a:t>
            </a:r>
            <a:endParaRPr kumimoji="1" lang="zh-CN" altLang="en-US" sz="1600" dirty="0"/>
          </a:p>
        </p:txBody>
      </p:sp>
      <p:sp>
        <p:nvSpPr>
          <p:cNvPr id="35" name="任意形状 34"/>
          <p:cNvSpPr/>
          <p:nvPr/>
        </p:nvSpPr>
        <p:spPr>
          <a:xfrm>
            <a:off x="1725780" y="2756839"/>
            <a:ext cx="2368031" cy="3353436"/>
          </a:xfrm>
          <a:custGeom>
            <a:avLst/>
            <a:gdLst>
              <a:gd name="connsiteX0" fmla="*/ 0 w 814192"/>
              <a:gd name="connsiteY0" fmla="*/ 0 h 2029217"/>
              <a:gd name="connsiteX1" fmla="*/ 814192 w 814192"/>
              <a:gd name="connsiteY1" fmla="*/ 2029217 h 2029217"/>
              <a:gd name="connsiteX0" fmla="*/ 0 w 837813"/>
              <a:gd name="connsiteY0" fmla="*/ 0 h 2036817"/>
              <a:gd name="connsiteX1" fmla="*/ 837813 w 837813"/>
              <a:gd name="connsiteY1" fmla="*/ 2036817 h 2036817"/>
              <a:gd name="connsiteX0" fmla="*/ 0 w 886996"/>
              <a:gd name="connsiteY0" fmla="*/ 0 h 1679614"/>
              <a:gd name="connsiteX1" fmla="*/ 886996 w 886996"/>
              <a:gd name="connsiteY1" fmla="*/ 1679614 h 1679614"/>
              <a:gd name="connsiteX0" fmla="*/ 0 w 778795"/>
              <a:gd name="connsiteY0" fmla="*/ 0 h 1717614"/>
              <a:gd name="connsiteX1" fmla="*/ 778795 w 778795"/>
              <a:gd name="connsiteY1" fmla="*/ 1717614 h 1717614"/>
              <a:gd name="connsiteX0" fmla="*/ 0 w 778795"/>
              <a:gd name="connsiteY0" fmla="*/ 0 h 1717614"/>
              <a:gd name="connsiteX1" fmla="*/ 778795 w 778795"/>
              <a:gd name="connsiteY1" fmla="*/ 1717614 h 1717614"/>
              <a:gd name="connsiteX0" fmla="*/ 0 w 916506"/>
              <a:gd name="connsiteY0" fmla="*/ 0 h 1702414"/>
              <a:gd name="connsiteX1" fmla="*/ 916506 w 916506"/>
              <a:gd name="connsiteY1" fmla="*/ 1702414 h 1702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6506" h="1702414">
                <a:moveTo>
                  <a:pt x="0" y="0"/>
                </a:moveTo>
                <a:cubicBezTo>
                  <a:pt x="168820" y="1255840"/>
                  <a:pt x="498972" y="1151269"/>
                  <a:pt x="916506" y="1702414"/>
                </a:cubicBezTo>
              </a:path>
            </a:pathLst>
          </a:custGeom>
          <a:noFill/>
          <a:ln w="34925">
            <a:solidFill>
              <a:schemeClr val="accent2"/>
            </a:solidFill>
            <a:tailEnd type="stealth" w="lg" len="lg"/>
          </a:ln>
          <a:effectLst>
            <a:glow rad="38100">
              <a:schemeClr val="accent2">
                <a:lumMod val="40000"/>
                <a:lumOff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任意形状 36"/>
          <p:cNvSpPr/>
          <p:nvPr/>
        </p:nvSpPr>
        <p:spPr>
          <a:xfrm>
            <a:off x="6725935" y="3067933"/>
            <a:ext cx="2282775" cy="3042342"/>
          </a:xfrm>
          <a:custGeom>
            <a:avLst/>
            <a:gdLst>
              <a:gd name="connsiteX0" fmla="*/ 0 w 1089764"/>
              <a:gd name="connsiteY0" fmla="*/ 1177446 h 1177446"/>
              <a:gd name="connsiteX1" fmla="*/ 1089764 w 1089764"/>
              <a:gd name="connsiteY1" fmla="*/ 0 h 1177446"/>
              <a:gd name="connsiteX0" fmla="*/ 0 w 1179756"/>
              <a:gd name="connsiteY0" fmla="*/ 1283202 h 1283202"/>
              <a:gd name="connsiteX1" fmla="*/ 1179756 w 1179756"/>
              <a:gd name="connsiteY1" fmla="*/ 0 h 1283202"/>
              <a:gd name="connsiteX0" fmla="*/ 0 w 671048"/>
              <a:gd name="connsiteY0" fmla="*/ 977985 h 977985"/>
              <a:gd name="connsiteX1" fmla="*/ 671048 w 671048"/>
              <a:gd name="connsiteY1" fmla="*/ 0 h 977985"/>
              <a:gd name="connsiteX0" fmla="*/ 0 w 671048"/>
              <a:gd name="connsiteY0" fmla="*/ 977985 h 977985"/>
              <a:gd name="connsiteX1" fmla="*/ 671048 w 671048"/>
              <a:gd name="connsiteY1" fmla="*/ 0 h 977985"/>
              <a:gd name="connsiteX0" fmla="*/ 0 w 671048"/>
              <a:gd name="connsiteY0" fmla="*/ 977985 h 977985"/>
              <a:gd name="connsiteX1" fmla="*/ 671048 w 671048"/>
              <a:gd name="connsiteY1" fmla="*/ 0 h 977985"/>
              <a:gd name="connsiteX0" fmla="*/ 0 w 798039"/>
              <a:gd name="connsiteY0" fmla="*/ 982028 h 982028"/>
              <a:gd name="connsiteX1" fmla="*/ 798039 w 798039"/>
              <a:gd name="connsiteY1" fmla="*/ 0 h 982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98039" h="982028">
                <a:moveTo>
                  <a:pt x="0" y="982028"/>
                </a:moveTo>
                <a:cubicBezTo>
                  <a:pt x="803629" y="518475"/>
                  <a:pt x="493239" y="484340"/>
                  <a:pt x="798039" y="0"/>
                </a:cubicBezTo>
              </a:path>
            </a:pathLst>
          </a:custGeom>
          <a:noFill/>
          <a:ln w="38100">
            <a:solidFill>
              <a:schemeClr val="accent2"/>
            </a:solidFill>
            <a:tailEnd type="stealth" w="lg" len="lg"/>
          </a:ln>
          <a:effectLst>
            <a:glow rad="25400">
              <a:schemeClr val="accent2">
                <a:lumMod val="40000"/>
                <a:lumOff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519478" y="144409"/>
            <a:ext cx="6568018" cy="618452"/>
            <a:chOff x="519478" y="144409"/>
            <a:chExt cx="6568018" cy="618452"/>
          </a:xfrm>
        </p:grpSpPr>
        <p:sp>
          <p:nvSpPr>
            <p:cNvPr id="39" name="任意多边形 13"/>
            <p:cNvSpPr/>
            <p:nvPr/>
          </p:nvSpPr>
          <p:spPr>
            <a:xfrm>
              <a:off x="519478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0 w 1957957"/>
                <a:gd name="connsiteY5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2014" tIns="56007" rIns="213727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kern="1200" dirty="0" smtClean="0">
                  <a:latin typeface="微软雅黑"/>
                  <a:ea typeface="微软雅黑"/>
                  <a:cs typeface="微软雅黑"/>
                </a:rPr>
                <a:t>数据集构建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0" name="任意多边形 14"/>
            <p:cNvSpPr/>
            <p:nvPr/>
          </p:nvSpPr>
          <p:spPr>
            <a:xfrm>
              <a:off x="2064894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" name="任意多边形 15"/>
            <p:cNvSpPr/>
            <p:nvPr/>
          </p:nvSpPr>
          <p:spPr>
            <a:xfrm>
              <a:off x="3610310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模型优化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2" name="任意多边形 15"/>
            <p:cNvSpPr/>
            <p:nvPr/>
          </p:nvSpPr>
          <p:spPr>
            <a:xfrm>
              <a:off x="5155726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结果分析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10093077" y="2350719"/>
            <a:ext cx="19631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转置</a:t>
            </a:r>
            <a:r>
              <a:rPr kumimoji="1" lang="zh-CN" altLang="en-US" sz="1200" b="1" dirty="0" smtClean="0"/>
              <a:t>卷积原理示意图</a:t>
            </a:r>
            <a:endParaRPr kumimoji="1" lang="zh-CN" altLang="en-US" sz="1200" b="1" dirty="0"/>
          </a:p>
        </p:txBody>
      </p:sp>
      <p:cxnSp>
        <p:nvCxnSpPr>
          <p:cNvPr id="44" name="直线连接符 43"/>
          <p:cNvCxnSpPr/>
          <p:nvPr/>
        </p:nvCxnSpPr>
        <p:spPr>
          <a:xfrm>
            <a:off x="18038" y="6444832"/>
            <a:ext cx="1178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0" y="6444832"/>
            <a:ext cx="12021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err="1"/>
              <a:t>Ronneberger</a:t>
            </a:r>
            <a:r>
              <a:rPr lang="en-US" altLang="zh-CN" sz="1200" b="1" dirty="0"/>
              <a:t> O, Fischer P, </a:t>
            </a:r>
            <a:r>
              <a:rPr lang="en-US" altLang="zh-CN" sz="1200" b="1" dirty="0" err="1"/>
              <a:t>Brox</a:t>
            </a:r>
            <a:r>
              <a:rPr lang="en-US" altLang="zh-CN" sz="1200" b="1" dirty="0"/>
              <a:t> T. U-net: Convolutional networks for biomedical image segmentation[C]//International Conference on Medical image computing and computer-assisted intervention. Springer, Cham, 2015: 234-241.</a:t>
            </a:r>
            <a:endParaRPr kumimoji="1" lang="zh-CN" altLang="en-US" sz="12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095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7"/>
    </mc:Choice>
    <mc:Fallback xmlns="">
      <p:transition spd="slow" advTm="2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35" grpId="0" animBg="1"/>
      <p:bldP spid="37" grpId="0" animBg="1"/>
      <p:bldP spid="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8" name="组 407"/>
          <p:cNvGrpSpPr/>
          <p:nvPr/>
        </p:nvGrpSpPr>
        <p:grpSpPr>
          <a:xfrm>
            <a:off x="519478" y="144409"/>
            <a:ext cx="6568018" cy="618452"/>
            <a:chOff x="519478" y="144409"/>
            <a:chExt cx="6568018" cy="618452"/>
          </a:xfrm>
        </p:grpSpPr>
        <p:sp>
          <p:nvSpPr>
            <p:cNvPr id="409" name="任意多边形 13"/>
            <p:cNvSpPr/>
            <p:nvPr/>
          </p:nvSpPr>
          <p:spPr>
            <a:xfrm>
              <a:off x="519478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0 w 1957957"/>
                <a:gd name="connsiteY5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2014" tIns="56007" rIns="213727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kern="1200" dirty="0" smtClean="0">
                  <a:latin typeface="微软雅黑"/>
                  <a:ea typeface="微软雅黑"/>
                  <a:cs typeface="微软雅黑"/>
                </a:rPr>
                <a:t>数据集构建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0" name="任意多边形 14"/>
            <p:cNvSpPr/>
            <p:nvPr/>
          </p:nvSpPr>
          <p:spPr>
            <a:xfrm>
              <a:off x="2064894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1" name="任意多边形 15"/>
            <p:cNvSpPr/>
            <p:nvPr/>
          </p:nvSpPr>
          <p:spPr>
            <a:xfrm>
              <a:off x="3610310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模型优化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2" name="任意多边形 15"/>
            <p:cNvSpPr/>
            <p:nvPr/>
          </p:nvSpPr>
          <p:spPr>
            <a:xfrm>
              <a:off x="5155726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结果分析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413" name="文本框 412"/>
          <p:cNvSpPr txBox="1"/>
          <p:nvPr/>
        </p:nvSpPr>
        <p:spPr>
          <a:xfrm>
            <a:off x="434675" y="1012028"/>
            <a:ext cx="754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空洞卷积的使用（大大增强了模型的性能）</a:t>
            </a:r>
            <a:endParaRPr kumimoji="1"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28" name="图片 12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7629" y="3097140"/>
            <a:ext cx="7100522" cy="2534701"/>
          </a:xfrm>
          <a:prstGeom prst="rect">
            <a:avLst/>
          </a:prstGeom>
        </p:spPr>
      </p:pic>
      <p:sp>
        <p:nvSpPr>
          <p:cNvPr id="129" name="文本框 128"/>
          <p:cNvSpPr txBox="1"/>
          <p:nvPr/>
        </p:nvSpPr>
        <p:spPr>
          <a:xfrm>
            <a:off x="419079" y="1905601"/>
            <a:ext cx="1885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Dilated</a:t>
            </a:r>
            <a:r>
              <a:rPr kumimoji="1" lang="zh-CN" altLang="en-US" sz="2000" b="1" dirty="0" smtClean="0"/>
              <a:t> </a:t>
            </a:r>
            <a:r>
              <a:rPr kumimoji="1" lang="en-US" altLang="zh-CN" sz="2000" b="1" dirty="0" smtClean="0"/>
              <a:t>Conv</a:t>
            </a:r>
            <a:endParaRPr kumimoji="1" lang="zh-CN" altLang="en-US" sz="2000" b="1" dirty="0"/>
          </a:p>
        </p:txBody>
      </p:sp>
      <p:sp>
        <p:nvSpPr>
          <p:cNvPr id="130" name="文本框 129"/>
          <p:cNvSpPr txBox="1"/>
          <p:nvPr/>
        </p:nvSpPr>
        <p:spPr>
          <a:xfrm>
            <a:off x="2305028" y="1690157"/>
            <a:ext cx="51337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在不</a:t>
            </a:r>
            <a:r>
              <a:rPr lang="zh-CN" altLang="en-US" sz="1600" dirty="0">
                <a:latin typeface="Microsoft YaHei" charset="-122"/>
                <a:ea typeface="Microsoft YaHei" charset="-122"/>
                <a:cs typeface="Microsoft YaHei" charset="-122"/>
              </a:rPr>
              <a:t>做</a:t>
            </a:r>
            <a:r>
              <a:rPr lang="en-US" altLang="zh-CN" sz="1600" dirty="0">
                <a:latin typeface="Microsoft YaHei" charset="-122"/>
                <a:ea typeface="Microsoft YaHei" charset="-122"/>
                <a:cs typeface="Microsoft YaHei" charset="-122"/>
              </a:rPr>
              <a:t>pooling</a:t>
            </a:r>
            <a:r>
              <a:rPr lang="zh-CN" altLang="en-US" sz="1600" dirty="0">
                <a:latin typeface="Microsoft YaHei" charset="-122"/>
                <a:ea typeface="Microsoft YaHei" charset="-122"/>
                <a:cs typeface="Microsoft YaHei" charset="-122"/>
              </a:rPr>
              <a:t>损失信息的情况下，加大了感受</a:t>
            </a:r>
            <a:r>
              <a:rPr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野</a:t>
            </a:r>
            <a:endParaRPr lang="en-US" altLang="zh-CN" sz="16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l"/>
            </a:pPr>
            <a:r>
              <a:rPr kumimoji="1"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感受野和卷积核的大小是指数关系</a:t>
            </a:r>
            <a:endParaRPr kumimoji="1" lang="zh-CN" altLang="en-US" sz="16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0" y="6581001"/>
            <a:ext cx="105078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latin typeface="Microsoft YaHei" charset="0"/>
                <a:ea typeface="Microsoft YaHei" charset="0"/>
                <a:cs typeface="Microsoft YaHei" charset="0"/>
              </a:rPr>
              <a:t>Yu</a:t>
            </a:r>
            <a:r>
              <a:rPr lang="en-US" altLang="zh-CN" sz="1200" b="1" dirty="0">
                <a:latin typeface="Microsoft YaHei" charset="0"/>
                <a:ea typeface="Microsoft YaHei" charset="0"/>
                <a:cs typeface="Microsoft YaHei" charset="0"/>
              </a:rPr>
              <a:t>, Fisher, and </a:t>
            </a:r>
            <a:r>
              <a:rPr lang="en-US" altLang="zh-CN" sz="1200" b="1" dirty="0" err="1">
                <a:latin typeface="Microsoft YaHei" charset="0"/>
                <a:ea typeface="Microsoft YaHei" charset="0"/>
                <a:cs typeface="Microsoft YaHei" charset="0"/>
              </a:rPr>
              <a:t>Vladlen</a:t>
            </a:r>
            <a:r>
              <a:rPr lang="en-US" altLang="zh-CN" sz="1200" b="1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sz="1200" b="1" dirty="0" err="1">
                <a:latin typeface="Microsoft YaHei" charset="0"/>
                <a:ea typeface="Microsoft YaHei" charset="0"/>
                <a:cs typeface="Microsoft YaHei" charset="0"/>
              </a:rPr>
              <a:t>Koltun</a:t>
            </a:r>
            <a:r>
              <a:rPr lang="en-US" altLang="zh-CN" sz="1200" b="1" dirty="0">
                <a:latin typeface="Microsoft YaHei" charset="0"/>
                <a:ea typeface="Microsoft YaHei" charset="0"/>
                <a:cs typeface="Microsoft YaHei" charset="0"/>
              </a:rPr>
              <a:t>. "Multi-scale context aggregation by dilated convolutions</a:t>
            </a:r>
            <a:r>
              <a:rPr lang="en-US" altLang="zh-CN" sz="1200" b="1" dirty="0" smtClean="0">
                <a:latin typeface="Microsoft YaHei" charset="0"/>
                <a:ea typeface="Microsoft YaHei" charset="0"/>
                <a:cs typeface="Microsoft YaHei" charset="0"/>
              </a:rPr>
              <a:t>." </a:t>
            </a:r>
            <a:r>
              <a:rPr lang="en-US" altLang="zh-CN" sz="1200" b="1" dirty="0" err="1" smtClean="0">
                <a:latin typeface="Microsoft YaHei" charset="0"/>
                <a:ea typeface="Microsoft YaHei" charset="0"/>
                <a:cs typeface="Microsoft YaHei" charset="0"/>
              </a:rPr>
              <a:t>arXiv</a:t>
            </a:r>
            <a:r>
              <a:rPr lang="en-US" altLang="zh-CN" sz="1200" b="1" dirty="0" smtClean="0">
                <a:latin typeface="Microsoft YaHei" charset="0"/>
                <a:ea typeface="Microsoft YaHei" charset="0"/>
                <a:cs typeface="Microsoft YaHei" charset="0"/>
              </a:rPr>
              <a:t> preprint arXiv:1511.07122 (2015). </a:t>
            </a:r>
            <a:endParaRPr lang="en-US" altLang="zh-CN" sz="12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32" name="直线连接符 131"/>
          <p:cNvCxnSpPr/>
          <p:nvPr/>
        </p:nvCxnSpPr>
        <p:spPr>
          <a:xfrm>
            <a:off x="-6693" y="6525414"/>
            <a:ext cx="102753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文本框 132"/>
          <p:cNvSpPr txBox="1"/>
          <p:nvPr/>
        </p:nvSpPr>
        <p:spPr>
          <a:xfrm>
            <a:off x="419079" y="5719046"/>
            <a:ext cx="2060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/>
              <a:t>dilated rate = 1</a:t>
            </a:r>
          </a:p>
        </p:txBody>
      </p:sp>
      <p:sp>
        <p:nvSpPr>
          <p:cNvPr id="134" name="文本框 133"/>
          <p:cNvSpPr txBox="1"/>
          <p:nvPr/>
        </p:nvSpPr>
        <p:spPr>
          <a:xfrm>
            <a:off x="2849093" y="5719046"/>
            <a:ext cx="2060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/>
              <a:t>dilated rate = 2</a:t>
            </a:r>
          </a:p>
        </p:txBody>
      </p:sp>
      <p:sp>
        <p:nvSpPr>
          <p:cNvPr id="135" name="文本框 134"/>
          <p:cNvSpPr txBox="1"/>
          <p:nvPr/>
        </p:nvSpPr>
        <p:spPr>
          <a:xfrm>
            <a:off x="5279107" y="5719046"/>
            <a:ext cx="2060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/>
              <a:t>dilated rate = 4</a:t>
            </a:r>
          </a:p>
        </p:txBody>
      </p:sp>
      <p:pic>
        <p:nvPicPr>
          <p:cNvPr id="136" name="图片 13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09121" y="2384257"/>
            <a:ext cx="4273938" cy="324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88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5"/>
    </mc:Choice>
    <mc:Fallback xmlns="">
      <p:transition spd="slow" advTm="725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文本框 420"/>
          <p:cNvSpPr txBox="1"/>
          <p:nvPr/>
        </p:nvSpPr>
        <p:spPr>
          <a:xfrm>
            <a:off x="861561" y="3629113"/>
            <a:ext cx="811699" cy="249028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308" name="矩形 307"/>
          <p:cNvSpPr/>
          <p:nvPr/>
        </p:nvSpPr>
        <p:spPr>
          <a:xfrm>
            <a:off x="2620222" y="1725302"/>
            <a:ext cx="31019" cy="1105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09" name="矩形 308"/>
          <p:cNvSpPr/>
          <p:nvPr/>
        </p:nvSpPr>
        <p:spPr>
          <a:xfrm flipH="1">
            <a:off x="9650339" y="1725302"/>
            <a:ext cx="31019" cy="1105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0" name="矩形 309"/>
          <p:cNvSpPr/>
          <p:nvPr/>
        </p:nvSpPr>
        <p:spPr>
          <a:xfrm flipH="1">
            <a:off x="2779592" y="1725302"/>
            <a:ext cx="62936" cy="1105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1" name="矩形 310"/>
          <p:cNvSpPr/>
          <p:nvPr/>
        </p:nvSpPr>
        <p:spPr>
          <a:xfrm>
            <a:off x="2970862" y="1725302"/>
            <a:ext cx="62940" cy="1105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2" name="矩形 311"/>
          <p:cNvSpPr/>
          <p:nvPr/>
        </p:nvSpPr>
        <p:spPr>
          <a:xfrm>
            <a:off x="2968836" y="3096454"/>
            <a:ext cx="62940" cy="781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3" name="矩形 312"/>
          <p:cNvSpPr/>
          <p:nvPr/>
        </p:nvSpPr>
        <p:spPr>
          <a:xfrm>
            <a:off x="3220602" y="3096454"/>
            <a:ext cx="122124" cy="781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4" name="矩形 313"/>
          <p:cNvSpPr/>
          <p:nvPr/>
        </p:nvSpPr>
        <p:spPr>
          <a:xfrm>
            <a:off x="3531536" y="3096454"/>
            <a:ext cx="122124" cy="781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5" name="矩形 314"/>
          <p:cNvSpPr/>
          <p:nvPr/>
        </p:nvSpPr>
        <p:spPr>
          <a:xfrm>
            <a:off x="3547101" y="4157403"/>
            <a:ext cx="122124" cy="683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6" name="矩形 315"/>
          <p:cNvSpPr/>
          <p:nvPr/>
        </p:nvSpPr>
        <p:spPr>
          <a:xfrm>
            <a:off x="3856618" y="4157403"/>
            <a:ext cx="195398" cy="683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7" name="矩形 316"/>
          <p:cNvSpPr/>
          <p:nvPr/>
        </p:nvSpPr>
        <p:spPr>
          <a:xfrm>
            <a:off x="4239415" y="4157403"/>
            <a:ext cx="195398" cy="683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8" name="矩形 317"/>
          <p:cNvSpPr/>
          <p:nvPr/>
        </p:nvSpPr>
        <p:spPr>
          <a:xfrm>
            <a:off x="4279987" y="5191397"/>
            <a:ext cx="195398" cy="586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19" name="右箭头 318"/>
          <p:cNvSpPr/>
          <p:nvPr/>
        </p:nvSpPr>
        <p:spPr>
          <a:xfrm>
            <a:off x="2651229" y="2198370"/>
            <a:ext cx="134674" cy="159796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0" name="右箭头 319"/>
          <p:cNvSpPr/>
          <p:nvPr/>
        </p:nvSpPr>
        <p:spPr>
          <a:xfrm>
            <a:off x="2846912" y="2198370"/>
            <a:ext cx="134674" cy="159796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1" name="右箭头 320"/>
          <p:cNvSpPr/>
          <p:nvPr/>
        </p:nvSpPr>
        <p:spPr>
          <a:xfrm>
            <a:off x="3031776" y="3421931"/>
            <a:ext cx="188814" cy="147579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2" name="右箭头 321"/>
          <p:cNvSpPr/>
          <p:nvPr/>
        </p:nvSpPr>
        <p:spPr>
          <a:xfrm>
            <a:off x="3342709" y="3421931"/>
            <a:ext cx="188814" cy="147579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3" name="右箭头 322"/>
          <p:cNvSpPr/>
          <p:nvPr/>
        </p:nvSpPr>
        <p:spPr>
          <a:xfrm>
            <a:off x="3675431" y="4425561"/>
            <a:ext cx="188814" cy="147579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4" name="右箭头 323"/>
          <p:cNvSpPr/>
          <p:nvPr/>
        </p:nvSpPr>
        <p:spPr>
          <a:xfrm>
            <a:off x="4051300" y="4425561"/>
            <a:ext cx="188814" cy="147579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5" name="右箭头 324"/>
          <p:cNvSpPr/>
          <p:nvPr/>
        </p:nvSpPr>
        <p:spPr>
          <a:xfrm>
            <a:off x="4475385" y="5423938"/>
            <a:ext cx="185473" cy="116724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6" name="矩形 325"/>
          <p:cNvSpPr/>
          <p:nvPr/>
        </p:nvSpPr>
        <p:spPr>
          <a:xfrm>
            <a:off x="7569537" y="4157403"/>
            <a:ext cx="195398" cy="683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7" name="矩形 326"/>
          <p:cNvSpPr/>
          <p:nvPr/>
        </p:nvSpPr>
        <p:spPr>
          <a:xfrm>
            <a:off x="7330166" y="4157403"/>
            <a:ext cx="195398" cy="68389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8" name="矩形 327"/>
          <p:cNvSpPr/>
          <p:nvPr/>
        </p:nvSpPr>
        <p:spPr>
          <a:xfrm>
            <a:off x="7973888" y="4157403"/>
            <a:ext cx="195398" cy="683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29" name="矩形 328"/>
          <p:cNvSpPr/>
          <p:nvPr/>
        </p:nvSpPr>
        <p:spPr>
          <a:xfrm>
            <a:off x="8376597" y="4157403"/>
            <a:ext cx="195398" cy="683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0" name="右箭头 329"/>
          <p:cNvSpPr/>
          <p:nvPr/>
        </p:nvSpPr>
        <p:spPr>
          <a:xfrm>
            <a:off x="7775819" y="4425561"/>
            <a:ext cx="188814" cy="147579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1" name="右箭头 330"/>
          <p:cNvSpPr/>
          <p:nvPr/>
        </p:nvSpPr>
        <p:spPr>
          <a:xfrm>
            <a:off x="8178527" y="4425561"/>
            <a:ext cx="188814" cy="147579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2" name="矩形 331"/>
          <p:cNvSpPr/>
          <p:nvPr/>
        </p:nvSpPr>
        <p:spPr>
          <a:xfrm>
            <a:off x="8376995" y="3096454"/>
            <a:ext cx="122124" cy="781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3" name="矩形 332"/>
          <p:cNvSpPr/>
          <p:nvPr/>
        </p:nvSpPr>
        <p:spPr>
          <a:xfrm>
            <a:off x="8211887" y="3096454"/>
            <a:ext cx="122124" cy="78159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4" name="矩形 333"/>
          <p:cNvSpPr/>
          <p:nvPr/>
        </p:nvSpPr>
        <p:spPr>
          <a:xfrm>
            <a:off x="8687933" y="3096454"/>
            <a:ext cx="122124" cy="781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5" name="右箭头 334"/>
          <p:cNvSpPr/>
          <p:nvPr/>
        </p:nvSpPr>
        <p:spPr>
          <a:xfrm>
            <a:off x="8499106" y="3421931"/>
            <a:ext cx="188814" cy="147579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6" name="矩形 335"/>
          <p:cNvSpPr/>
          <p:nvPr/>
        </p:nvSpPr>
        <p:spPr>
          <a:xfrm>
            <a:off x="8998867" y="3104921"/>
            <a:ext cx="122124" cy="781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7" name="右箭头 336"/>
          <p:cNvSpPr/>
          <p:nvPr/>
        </p:nvSpPr>
        <p:spPr>
          <a:xfrm>
            <a:off x="8810044" y="3421931"/>
            <a:ext cx="188814" cy="147579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8" name="矩形 337"/>
          <p:cNvSpPr/>
          <p:nvPr/>
        </p:nvSpPr>
        <p:spPr>
          <a:xfrm>
            <a:off x="9028448" y="1725302"/>
            <a:ext cx="62940" cy="1105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39" name="矩形 338"/>
          <p:cNvSpPr/>
          <p:nvPr/>
        </p:nvSpPr>
        <p:spPr>
          <a:xfrm>
            <a:off x="8925645" y="1725302"/>
            <a:ext cx="62940" cy="110590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40" name="矩形 339"/>
          <p:cNvSpPr/>
          <p:nvPr/>
        </p:nvSpPr>
        <p:spPr>
          <a:xfrm>
            <a:off x="9218784" y="1725302"/>
            <a:ext cx="62940" cy="1105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41" name="矩形 340"/>
          <p:cNvSpPr/>
          <p:nvPr/>
        </p:nvSpPr>
        <p:spPr>
          <a:xfrm>
            <a:off x="9441543" y="1725302"/>
            <a:ext cx="62940" cy="1105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42" name="右箭头 341"/>
          <p:cNvSpPr/>
          <p:nvPr/>
        </p:nvSpPr>
        <p:spPr>
          <a:xfrm>
            <a:off x="9081125" y="2198370"/>
            <a:ext cx="134674" cy="159796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43" name="右箭头 342"/>
          <p:cNvSpPr/>
          <p:nvPr/>
        </p:nvSpPr>
        <p:spPr>
          <a:xfrm>
            <a:off x="9298423" y="2198370"/>
            <a:ext cx="134674" cy="159796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44" name="右箭头 343"/>
          <p:cNvSpPr/>
          <p:nvPr/>
        </p:nvSpPr>
        <p:spPr>
          <a:xfrm>
            <a:off x="9510065" y="2198370"/>
            <a:ext cx="134674" cy="159796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45" name="右箭头 344"/>
          <p:cNvSpPr/>
          <p:nvPr/>
        </p:nvSpPr>
        <p:spPr>
          <a:xfrm>
            <a:off x="4536670" y="4425561"/>
            <a:ext cx="2708204" cy="14757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>
              <a:solidFill>
                <a:srgbClr val="FFC000"/>
              </a:solidFill>
            </a:endParaRPr>
          </a:p>
        </p:txBody>
      </p:sp>
      <p:sp>
        <p:nvSpPr>
          <p:cNvPr id="346" name="右箭头 345"/>
          <p:cNvSpPr/>
          <p:nvPr/>
        </p:nvSpPr>
        <p:spPr>
          <a:xfrm>
            <a:off x="3775771" y="3413459"/>
            <a:ext cx="4313978" cy="12568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>
              <a:solidFill>
                <a:srgbClr val="FFC000"/>
              </a:solidFill>
            </a:endParaRPr>
          </a:p>
        </p:txBody>
      </p:sp>
      <p:sp>
        <p:nvSpPr>
          <p:cNvPr id="347" name="右箭头 346"/>
          <p:cNvSpPr/>
          <p:nvPr/>
        </p:nvSpPr>
        <p:spPr>
          <a:xfrm>
            <a:off x="3168874" y="2224395"/>
            <a:ext cx="5673146" cy="12839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>
              <a:solidFill>
                <a:srgbClr val="FFC000"/>
              </a:solidFill>
            </a:endParaRPr>
          </a:p>
        </p:txBody>
      </p:sp>
      <p:sp>
        <p:nvSpPr>
          <p:cNvPr id="348" name="下箭头 347"/>
          <p:cNvSpPr/>
          <p:nvPr/>
        </p:nvSpPr>
        <p:spPr>
          <a:xfrm>
            <a:off x="4248717" y="4931402"/>
            <a:ext cx="226668" cy="169887"/>
          </a:xfrm>
          <a:prstGeom prst="down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/>
          </a:p>
        </p:txBody>
      </p:sp>
      <p:sp>
        <p:nvSpPr>
          <p:cNvPr id="349" name="下箭头 348"/>
          <p:cNvSpPr/>
          <p:nvPr/>
        </p:nvSpPr>
        <p:spPr>
          <a:xfrm>
            <a:off x="3479263" y="3938382"/>
            <a:ext cx="226668" cy="169887"/>
          </a:xfrm>
          <a:prstGeom prst="down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/>
          </a:p>
        </p:txBody>
      </p:sp>
      <p:sp>
        <p:nvSpPr>
          <p:cNvPr id="350" name="下箭头 349"/>
          <p:cNvSpPr/>
          <p:nvPr/>
        </p:nvSpPr>
        <p:spPr>
          <a:xfrm>
            <a:off x="2886972" y="2896343"/>
            <a:ext cx="226668" cy="169887"/>
          </a:xfrm>
          <a:prstGeom prst="down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/>
          </a:p>
        </p:txBody>
      </p:sp>
      <p:sp>
        <p:nvSpPr>
          <p:cNvPr id="351" name="上箭头 350"/>
          <p:cNvSpPr/>
          <p:nvPr/>
        </p:nvSpPr>
        <p:spPr>
          <a:xfrm>
            <a:off x="8367341" y="3947370"/>
            <a:ext cx="195398" cy="169887"/>
          </a:xfrm>
          <a:prstGeom prst="up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/>
          </a:p>
        </p:txBody>
      </p:sp>
      <p:sp>
        <p:nvSpPr>
          <p:cNvPr id="352" name="上箭头 351"/>
          <p:cNvSpPr/>
          <p:nvPr/>
        </p:nvSpPr>
        <p:spPr>
          <a:xfrm>
            <a:off x="8978630" y="2871740"/>
            <a:ext cx="195398" cy="169887"/>
          </a:xfrm>
          <a:prstGeom prst="up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/>
          </a:p>
        </p:txBody>
      </p:sp>
      <p:sp>
        <p:nvSpPr>
          <p:cNvPr id="353" name="文本框 352"/>
          <p:cNvSpPr txBox="1"/>
          <p:nvPr/>
        </p:nvSpPr>
        <p:spPr>
          <a:xfrm>
            <a:off x="3205170" y="6307982"/>
            <a:ext cx="1318149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19" dirty="0"/>
              <a:t>Dilation rate</a:t>
            </a:r>
            <a:endParaRPr kumimoji="1" lang="zh-CN" altLang="en-US" sz="1619" dirty="0"/>
          </a:p>
        </p:txBody>
      </p:sp>
      <p:sp>
        <p:nvSpPr>
          <p:cNvPr id="354" name="文本框 353"/>
          <p:cNvSpPr txBox="1"/>
          <p:nvPr/>
        </p:nvSpPr>
        <p:spPr>
          <a:xfrm>
            <a:off x="1415131" y="2941630"/>
            <a:ext cx="824053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19"/>
              <a:t>input</a:t>
            </a:r>
            <a:endParaRPr kumimoji="1" lang="zh-CN" altLang="en-US" sz="1619" dirty="0"/>
          </a:p>
        </p:txBody>
      </p:sp>
      <p:sp>
        <p:nvSpPr>
          <p:cNvPr id="355" name="文本框 354"/>
          <p:cNvSpPr txBox="1"/>
          <p:nvPr/>
        </p:nvSpPr>
        <p:spPr>
          <a:xfrm>
            <a:off x="10278427" y="2983519"/>
            <a:ext cx="1180468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19" dirty="0"/>
              <a:t>output</a:t>
            </a:r>
            <a:endParaRPr kumimoji="1" lang="zh-CN" altLang="en-US" sz="1619" dirty="0"/>
          </a:p>
        </p:txBody>
      </p:sp>
      <p:sp>
        <p:nvSpPr>
          <p:cNvPr id="356" name="文本框 355"/>
          <p:cNvSpPr txBox="1"/>
          <p:nvPr/>
        </p:nvSpPr>
        <p:spPr>
          <a:xfrm>
            <a:off x="2656841" y="1516432"/>
            <a:ext cx="347252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/>
              <a:t>4</a:t>
            </a:r>
            <a:r>
              <a:rPr kumimoji="1" lang="en-US" altLang="zh-CN" sz="954" dirty="0" smtClean="0"/>
              <a:t>4</a:t>
            </a:r>
            <a:endParaRPr kumimoji="1" lang="zh-CN" altLang="en-US" sz="954" dirty="0"/>
          </a:p>
        </p:txBody>
      </p:sp>
      <p:sp>
        <p:nvSpPr>
          <p:cNvPr id="357" name="文本框 356"/>
          <p:cNvSpPr txBox="1"/>
          <p:nvPr/>
        </p:nvSpPr>
        <p:spPr>
          <a:xfrm>
            <a:off x="2848841" y="1515633"/>
            <a:ext cx="329193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/>
              <a:t>4</a:t>
            </a:r>
            <a:r>
              <a:rPr kumimoji="1" lang="en-US" altLang="zh-CN" sz="954" dirty="0" smtClean="0"/>
              <a:t>4</a:t>
            </a:r>
            <a:endParaRPr kumimoji="1" lang="zh-CN" altLang="en-US" sz="954" dirty="0"/>
          </a:p>
        </p:txBody>
      </p:sp>
      <p:sp>
        <p:nvSpPr>
          <p:cNvPr id="358" name="文本框 357"/>
          <p:cNvSpPr txBox="1"/>
          <p:nvPr/>
        </p:nvSpPr>
        <p:spPr>
          <a:xfrm>
            <a:off x="3080381" y="2863935"/>
            <a:ext cx="462673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954" dirty="0" smtClean="0"/>
              <a:t> </a:t>
            </a:r>
            <a:r>
              <a:rPr kumimoji="1" lang="en-US" altLang="zh-CN" sz="954" dirty="0" smtClean="0"/>
              <a:t>88</a:t>
            </a:r>
            <a:endParaRPr kumimoji="1" lang="zh-CN" altLang="en-US" sz="954" dirty="0"/>
          </a:p>
        </p:txBody>
      </p:sp>
      <p:sp>
        <p:nvSpPr>
          <p:cNvPr id="359" name="文本框 358"/>
          <p:cNvSpPr txBox="1"/>
          <p:nvPr/>
        </p:nvSpPr>
        <p:spPr>
          <a:xfrm>
            <a:off x="3431267" y="2863935"/>
            <a:ext cx="490932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/>
              <a:t>8</a:t>
            </a:r>
            <a:r>
              <a:rPr kumimoji="1" lang="en-US" altLang="zh-CN" sz="954" dirty="0" smtClean="0"/>
              <a:t>8</a:t>
            </a:r>
            <a:endParaRPr kumimoji="1" lang="zh-CN" altLang="en-US" sz="954" dirty="0"/>
          </a:p>
        </p:txBody>
      </p:sp>
      <p:sp>
        <p:nvSpPr>
          <p:cNvPr id="360" name="文本框 359"/>
          <p:cNvSpPr txBox="1"/>
          <p:nvPr/>
        </p:nvSpPr>
        <p:spPr>
          <a:xfrm>
            <a:off x="3777422" y="3945478"/>
            <a:ext cx="434014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 smtClean="0"/>
              <a:t>176</a:t>
            </a:r>
            <a:endParaRPr kumimoji="1" lang="zh-CN" altLang="en-US" sz="954" dirty="0"/>
          </a:p>
        </p:txBody>
      </p:sp>
      <p:sp>
        <p:nvSpPr>
          <p:cNvPr id="361" name="文本框 360"/>
          <p:cNvSpPr txBox="1"/>
          <p:nvPr/>
        </p:nvSpPr>
        <p:spPr>
          <a:xfrm>
            <a:off x="4174730" y="3945585"/>
            <a:ext cx="506968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 smtClean="0"/>
              <a:t>176</a:t>
            </a:r>
            <a:endParaRPr kumimoji="1" lang="zh-CN" altLang="en-US" sz="954" dirty="0"/>
          </a:p>
        </p:txBody>
      </p:sp>
      <p:grpSp>
        <p:nvGrpSpPr>
          <p:cNvPr id="362" name="组 361"/>
          <p:cNvGrpSpPr/>
          <p:nvPr/>
        </p:nvGrpSpPr>
        <p:grpSpPr>
          <a:xfrm>
            <a:off x="4626128" y="4904442"/>
            <a:ext cx="3386317" cy="1745044"/>
            <a:chOff x="4245226" y="4497458"/>
            <a:chExt cx="3386317" cy="1745044"/>
          </a:xfrm>
        </p:grpSpPr>
        <p:sp>
          <p:nvSpPr>
            <p:cNvPr id="363" name="矩形 362"/>
            <p:cNvSpPr/>
            <p:nvPr/>
          </p:nvSpPr>
          <p:spPr>
            <a:xfrm>
              <a:off x="4288906" y="4757453"/>
              <a:ext cx="268672" cy="586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sp>
          <p:nvSpPr>
            <p:cNvPr id="364" name="矩形 363"/>
            <p:cNvSpPr/>
            <p:nvPr/>
          </p:nvSpPr>
          <p:spPr>
            <a:xfrm>
              <a:off x="4743051" y="4757453"/>
              <a:ext cx="268672" cy="586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sp>
          <p:nvSpPr>
            <p:cNvPr id="365" name="矩形 364"/>
            <p:cNvSpPr/>
            <p:nvPr/>
          </p:nvSpPr>
          <p:spPr>
            <a:xfrm>
              <a:off x="5197196" y="4757453"/>
              <a:ext cx="268672" cy="586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sp>
          <p:nvSpPr>
            <p:cNvPr id="366" name="矩形 365"/>
            <p:cNvSpPr/>
            <p:nvPr/>
          </p:nvSpPr>
          <p:spPr>
            <a:xfrm>
              <a:off x="5651341" y="4757453"/>
              <a:ext cx="268672" cy="586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sp>
          <p:nvSpPr>
            <p:cNvPr id="367" name="矩形 366"/>
            <p:cNvSpPr/>
            <p:nvPr/>
          </p:nvSpPr>
          <p:spPr>
            <a:xfrm>
              <a:off x="6105486" y="4757453"/>
              <a:ext cx="268672" cy="586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pic>
          <p:nvPicPr>
            <p:cNvPr id="368" name="图片 36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19751" y="4780326"/>
              <a:ext cx="384467" cy="384467"/>
            </a:xfrm>
            <a:prstGeom prst="rect">
              <a:avLst/>
            </a:prstGeom>
          </p:spPr>
        </p:pic>
        <p:sp>
          <p:nvSpPr>
            <p:cNvPr id="369" name="上箭头 368"/>
            <p:cNvSpPr/>
            <p:nvPr/>
          </p:nvSpPr>
          <p:spPr>
            <a:xfrm>
              <a:off x="7208469" y="4497458"/>
              <a:ext cx="195398" cy="169887"/>
            </a:xfrm>
            <a:prstGeom prst="upArrow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19"/>
            </a:p>
          </p:txBody>
        </p:sp>
        <p:sp>
          <p:nvSpPr>
            <p:cNvPr id="370" name="矩形 369"/>
            <p:cNvSpPr/>
            <p:nvPr/>
          </p:nvSpPr>
          <p:spPr>
            <a:xfrm>
              <a:off x="6559631" y="4757453"/>
              <a:ext cx="268672" cy="586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sp>
          <p:nvSpPr>
            <p:cNvPr id="371" name="右箭头 370"/>
            <p:cNvSpPr/>
            <p:nvPr/>
          </p:nvSpPr>
          <p:spPr>
            <a:xfrm>
              <a:off x="4557578" y="4989994"/>
              <a:ext cx="185473" cy="116724"/>
            </a:xfrm>
            <a:prstGeom prst="rightArrow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sp>
          <p:nvSpPr>
            <p:cNvPr id="372" name="右箭头 371"/>
            <p:cNvSpPr/>
            <p:nvPr/>
          </p:nvSpPr>
          <p:spPr>
            <a:xfrm>
              <a:off x="5011723" y="4989994"/>
              <a:ext cx="185473" cy="116724"/>
            </a:xfrm>
            <a:prstGeom prst="rightArrow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sp>
          <p:nvSpPr>
            <p:cNvPr id="373" name="右箭头 372"/>
            <p:cNvSpPr/>
            <p:nvPr/>
          </p:nvSpPr>
          <p:spPr>
            <a:xfrm>
              <a:off x="5468378" y="4989993"/>
              <a:ext cx="185473" cy="116724"/>
            </a:xfrm>
            <a:prstGeom prst="rightArrow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sp>
          <p:nvSpPr>
            <p:cNvPr id="374" name="右箭头 373"/>
            <p:cNvSpPr/>
            <p:nvPr/>
          </p:nvSpPr>
          <p:spPr>
            <a:xfrm>
              <a:off x="5920013" y="4989993"/>
              <a:ext cx="185473" cy="116724"/>
            </a:xfrm>
            <a:prstGeom prst="rightArrow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sp>
          <p:nvSpPr>
            <p:cNvPr id="375" name="右箭头 374"/>
            <p:cNvSpPr/>
            <p:nvPr/>
          </p:nvSpPr>
          <p:spPr>
            <a:xfrm>
              <a:off x="6376668" y="4989993"/>
              <a:ext cx="185473" cy="116724"/>
            </a:xfrm>
            <a:prstGeom prst="rightArrow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22"/>
            </a:p>
          </p:txBody>
        </p:sp>
        <p:cxnSp>
          <p:nvCxnSpPr>
            <p:cNvPr id="376" name="直线连接符 375"/>
            <p:cNvCxnSpPr/>
            <p:nvPr/>
          </p:nvCxnSpPr>
          <p:spPr>
            <a:xfrm flipH="1">
              <a:off x="4420732" y="5343646"/>
              <a:ext cx="0" cy="40216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直线连接符 376"/>
            <p:cNvCxnSpPr/>
            <p:nvPr/>
          </p:nvCxnSpPr>
          <p:spPr>
            <a:xfrm flipH="1">
              <a:off x="4877388" y="5335285"/>
              <a:ext cx="0" cy="40216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直线连接符 377"/>
            <p:cNvCxnSpPr/>
            <p:nvPr/>
          </p:nvCxnSpPr>
          <p:spPr>
            <a:xfrm flipH="1">
              <a:off x="5331532" y="5343647"/>
              <a:ext cx="0" cy="40216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直线连接符 378"/>
            <p:cNvCxnSpPr/>
            <p:nvPr/>
          </p:nvCxnSpPr>
          <p:spPr>
            <a:xfrm flipH="1">
              <a:off x="5796280" y="5343647"/>
              <a:ext cx="0" cy="40216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直线连接符 379"/>
            <p:cNvCxnSpPr/>
            <p:nvPr/>
          </p:nvCxnSpPr>
          <p:spPr>
            <a:xfrm flipH="1">
              <a:off x="6220648" y="5335285"/>
              <a:ext cx="0" cy="40216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直线连接符 380"/>
            <p:cNvCxnSpPr/>
            <p:nvPr/>
          </p:nvCxnSpPr>
          <p:spPr>
            <a:xfrm flipH="1">
              <a:off x="6693967" y="5343647"/>
              <a:ext cx="0" cy="40216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直线连接符 381"/>
            <p:cNvCxnSpPr/>
            <p:nvPr/>
          </p:nvCxnSpPr>
          <p:spPr>
            <a:xfrm>
              <a:off x="4420732" y="5737444"/>
              <a:ext cx="2858441" cy="8362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直线箭头连接符 382"/>
            <p:cNvCxnSpPr/>
            <p:nvPr/>
          </p:nvCxnSpPr>
          <p:spPr>
            <a:xfrm flipH="1" flipV="1">
              <a:off x="7281864" y="5272110"/>
              <a:ext cx="0" cy="473696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4" name="文本框 383"/>
            <p:cNvSpPr txBox="1"/>
            <p:nvPr/>
          </p:nvSpPr>
          <p:spPr>
            <a:xfrm>
              <a:off x="4345132" y="5900998"/>
              <a:ext cx="3286411" cy="3415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19" dirty="0"/>
                <a:t>1    </a:t>
              </a:r>
              <a:r>
                <a:rPr kumimoji="1" lang="en-US" altLang="zh-CN" sz="1619" dirty="0" smtClean="0"/>
                <a:t> </a:t>
              </a:r>
              <a:r>
                <a:rPr kumimoji="1" lang="en-US" altLang="zh-CN" sz="1619" dirty="0"/>
                <a:t>2       </a:t>
              </a:r>
              <a:r>
                <a:rPr kumimoji="1" lang="en-US" altLang="zh-CN" sz="1619" dirty="0" smtClean="0"/>
                <a:t>4      8      16      32</a:t>
              </a:r>
              <a:endParaRPr kumimoji="1" lang="zh-CN" altLang="en-US" sz="1619" dirty="0"/>
            </a:p>
          </p:txBody>
        </p:sp>
        <p:sp>
          <p:nvSpPr>
            <p:cNvPr id="385" name="文本框 384"/>
            <p:cNvSpPr txBox="1"/>
            <p:nvPr/>
          </p:nvSpPr>
          <p:spPr>
            <a:xfrm>
              <a:off x="4245226" y="4562218"/>
              <a:ext cx="435028" cy="2391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954" dirty="0" smtClean="0"/>
                <a:t>352</a:t>
              </a:r>
              <a:endParaRPr kumimoji="1" lang="zh-CN" altLang="en-US" sz="954" dirty="0"/>
            </a:p>
          </p:txBody>
        </p:sp>
        <p:sp>
          <p:nvSpPr>
            <p:cNvPr id="386" name="文本框 385"/>
            <p:cNvSpPr txBox="1"/>
            <p:nvPr/>
          </p:nvSpPr>
          <p:spPr>
            <a:xfrm>
              <a:off x="4719359" y="4564250"/>
              <a:ext cx="443541" cy="2391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954" dirty="0" smtClean="0"/>
                <a:t>352</a:t>
              </a:r>
              <a:endParaRPr kumimoji="1" lang="zh-CN" altLang="en-US" sz="954" dirty="0"/>
            </a:p>
          </p:txBody>
        </p:sp>
        <p:sp>
          <p:nvSpPr>
            <p:cNvPr id="387" name="文本框 386"/>
            <p:cNvSpPr txBox="1"/>
            <p:nvPr/>
          </p:nvSpPr>
          <p:spPr>
            <a:xfrm>
              <a:off x="5157634" y="4566481"/>
              <a:ext cx="380521" cy="2391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954" smtClean="0"/>
                <a:t>352</a:t>
              </a:r>
              <a:endParaRPr kumimoji="1" lang="zh-CN" altLang="en-US" sz="954" dirty="0"/>
            </a:p>
          </p:txBody>
        </p:sp>
        <p:sp>
          <p:nvSpPr>
            <p:cNvPr id="388" name="文本框 387"/>
            <p:cNvSpPr txBox="1"/>
            <p:nvPr/>
          </p:nvSpPr>
          <p:spPr>
            <a:xfrm>
              <a:off x="5626774" y="4562217"/>
              <a:ext cx="406579" cy="2391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954" dirty="0" smtClean="0"/>
                <a:t>352</a:t>
              </a:r>
              <a:endParaRPr kumimoji="1" lang="zh-CN" altLang="en-US" sz="954" dirty="0"/>
            </a:p>
          </p:txBody>
        </p:sp>
        <p:sp>
          <p:nvSpPr>
            <p:cNvPr id="389" name="文本框 388"/>
            <p:cNvSpPr txBox="1"/>
            <p:nvPr/>
          </p:nvSpPr>
          <p:spPr>
            <a:xfrm>
              <a:off x="6051203" y="4553762"/>
              <a:ext cx="439880" cy="2391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954" dirty="0" smtClean="0"/>
                <a:t>352</a:t>
              </a:r>
              <a:endParaRPr kumimoji="1" lang="zh-CN" altLang="en-US" sz="954" dirty="0"/>
            </a:p>
          </p:txBody>
        </p:sp>
        <p:sp>
          <p:nvSpPr>
            <p:cNvPr id="390" name="文本框 389"/>
            <p:cNvSpPr txBox="1"/>
            <p:nvPr/>
          </p:nvSpPr>
          <p:spPr>
            <a:xfrm>
              <a:off x="6508932" y="4569206"/>
              <a:ext cx="495013" cy="2391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954" dirty="0" smtClean="0"/>
                <a:t>352</a:t>
              </a:r>
              <a:endParaRPr kumimoji="1" lang="zh-CN" altLang="en-US" sz="954" dirty="0"/>
            </a:p>
          </p:txBody>
        </p:sp>
      </p:grpSp>
      <p:sp>
        <p:nvSpPr>
          <p:cNvPr id="391" name="文本框 390"/>
          <p:cNvSpPr txBox="1"/>
          <p:nvPr/>
        </p:nvSpPr>
        <p:spPr>
          <a:xfrm>
            <a:off x="8597550" y="2879771"/>
            <a:ext cx="430898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 smtClean="0"/>
              <a:t>88</a:t>
            </a:r>
            <a:endParaRPr kumimoji="1" lang="zh-CN" altLang="en-US" sz="954" dirty="0"/>
          </a:p>
        </p:txBody>
      </p:sp>
      <p:sp>
        <p:nvSpPr>
          <p:cNvPr id="392" name="文本框 391"/>
          <p:cNvSpPr txBox="1"/>
          <p:nvPr/>
        </p:nvSpPr>
        <p:spPr>
          <a:xfrm>
            <a:off x="7936299" y="3942076"/>
            <a:ext cx="440298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 smtClean="0"/>
              <a:t>176</a:t>
            </a:r>
            <a:endParaRPr kumimoji="1" lang="zh-CN" altLang="en-US" sz="954" dirty="0"/>
          </a:p>
        </p:txBody>
      </p:sp>
      <p:sp>
        <p:nvSpPr>
          <p:cNvPr id="393" name="文本框 392"/>
          <p:cNvSpPr txBox="1"/>
          <p:nvPr/>
        </p:nvSpPr>
        <p:spPr>
          <a:xfrm>
            <a:off x="9085526" y="1524596"/>
            <a:ext cx="420321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/>
              <a:t>4</a:t>
            </a:r>
            <a:r>
              <a:rPr kumimoji="1" lang="en-US" altLang="zh-CN" sz="954" dirty="0" smtClean="0"/>
              <a:t>4</a:t>
            </a:r>
            <a:endParaRPr kumimoji="1" lang="zh-CN" altLang="en-US" sz="954" dirty="0"/>
          </a:p>
        </p:txBody>
      </p:sp>
      <p:sp>
        <p:nvSpPr>
          <p:cNvPr id="394" name="文本框 393"/>
          <p:cNvSpPr txBox="1"/>
          <p:nvPr/>
        </p:nvSpPr>
        <p:spPr>
          <a:xfrm>
            <a:off x="9314442" y="1524596"/>
            <a:ext cx="392328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/>
              <a:t>4</a:t>
            </a:r>
            <a:r>
              <a:rPr kumimoji="1" lang="en-US" altLang="zh-CN" sz="954" dirty="0" smtClean="0"/>
              <a:t>4</a:t>
            </a:r>
            <a:endParaRPr kumimoji="1" lang="zh-CN" altLang="en-US" sz="954" dirty="0"/>
          </a:p>
        </p:txBody>
      </p:sp>
      <p:sp>
        <p:nvSpPr>
          <p:cNvPr id="395" name="文本框 394"/>
          <p:cNvSpPr txBox="1"/>
          <p:nvPr/>
        </p:nvSpPr>
        <p:spPr>
          <a:xfrm>
            <a:off x="9538565" y="1526496"/>
            <a:ext cx="267211" cy="239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54" dirty="0"/>
              <a:t>4</a:t>
            </a:r>
            <a:endParaRPr kumimoji="1" lang="zh-CN" altLang="en-US" sz="954" dirty="0"/>
          </a:p>
        </p:txBody>
      </p:sp>
      <p:sp>
        <p:nvSpPr>
          <p:cNvPr id="396" name="右箭头 395"/>
          <p:cNvSpPr/>
          <p:nvPr/>
        </p:nvSpPr>
        <p:spPr>
          <a:xfrm flipV="1">
            <a:off x="9317900" y="4918199"/>
            <a:ext cx="283187" cy="232667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397" name="下箭头 396"/>
          <p:cNvSpPr/>
          <p:nvPr/>
        </p:nvSpPr>
        <p:spPr>
          <a:xfrm>
            <a:off x="9346159" y="5350775"/>
            <a:ext cx="226668" cy="230493"/>
          </a:xfrm>
          <a:prstGeom prst="down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/>
          </a:p>
        </p:txBody>
      </p:sp>
      <p:sp>
        <p:nvSpPr>
          <p:cNvPr id="398" name="上箭头 397"/>
          <p:cNvSpPr/>
          <p:nvPr/>
        </p:nvSpPr>
        <p:spPr>
          <a:xfrm>
            <a:off x="9359875" y="6102956"/>
            <a:ext cx="223658" cy="231564"/>
          </a:xfrm>
          <a:prstGeom prst="up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/>
          </a:p>
        </p:txBody>
      </p:sp>
      <p:sp>
        <p:nvSpPr>
          <p:cNvPr id="399" name="右箭头 398"/>
          <p:cNvSpPr/>
          <p:nvPr/>
        </p:nvSpPr>
        <p:spPr>
          <a:xfrm>
            <a:off x="9342320" y="5734342"/>
            <a:ext cx="258767" cy="215539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400" name="右箭头 399"/>
          <p:cNvSpPr/>
          <p:nvPr/>
        </p:nvSpPr>
        <p:spPr>
          <a:xfrm>
            <a:off x="9233049" y="6533357"/>
            <a:ext cx="515101" cy="148521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19">
              <a:solidFill>
                <a:srgbClr val="FFC000"/>
              </a:solidFill>
            </a:endParaRPr>
          </a:p>
        </p:txBody>
      </p:sp>
      <p:pic>
        <p:nvPicPr>
          <p:cNvPr id="401" name="图片 40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81724" y="4436739"/>
            <a:ext cx="348073" cy="348073"/>
          </a:xfrm>
          <a:prstGeom prst="rect">
            <a:avLst/>
          </a:prstGeom>
        </p:spPr>
      </p:pic>
      <p:sp>
        <p:nvSpPr>
          <p:cNvPr id="402" name="文本框 401"/>
          <p:cNvSpPr txBox="1"/>
          <p:nvPr/>
        </p:nvSpPr>
        <p:spPr>
          <a:xfrm>
            <a:off x="9772839" y="4447930"/>
            <a:ext cx="588403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19" dirty="0"/>
              <a:t>sum</a:t>
            </a:r>
            <a:endParaRPr kumimoji="1" lang="zh-CN" altLang="en-US" sz="1619" dirty="0"/>
          </a:p>
        </p:txBody>
      </p:sp>
      <p:sp>
        <p:nvSpPr>
          <p:cNvPr id="403" name="文本框 402"/>
          <p:cNvSpPr txBox="1"/>
          <p:nvPr/>
        </p:nvSpPr>
        <p:spPr>
          <a:xfrm>
            <a:off x="9801046" y="4871089"/>
            <a:ext cx="1204331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19" dirty="0"/>
              <a:t>3*3 conv</a:t>
            </a:r>
            <a:endParaRPr kumimoji="1" lang="zh-CN" altLang="en-US" sz="1619" dirty="0"/>
          </a:p>
        </p:txBody>
      </p:sp>
      <p:sp>
        <p:nvSpPr>
          <p:cNvPr id="404" name="文本框 403"/>
          <p:cNvSpPr txBox="1"/>
          <p:nvPr/>
        </p:nvSpPr>
        <p:spPr>
          <a:xfrm>
            <a:off x="9798412" y="5284587"/>
            <a:ext cx="2235963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19" dirty="0"/>
              <a:t>2*2 max pooling</a:t>
            </a:r>
            <a:endParaRPr kumimoji="1" lang="zh-CN" altLang="en-US" sz="1619" dirty="0"/>
          </a:p>
        </p:txBody>
      </p:sp>
      <p:sp>
        <p:nvSpPr>
          <p:cNvPr id="405" name="文本框 404"/>
          <p:cNvSpPr txBox="1"/>
          <p:nvPr/>
        </p:nvSpPr>
        <p:spPr>
          <a:xfrm>
            <a:off x="9807068" y="5695490"/>
            <a:ext cx="2009466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19" b="1" dirty="0">
                <a:solidFill>
                  <a:srgbClr val="FF0000"/>
                </a:solidFill>
              </a:rPr>
              <a:t>3*3 dilated conv</a:t>
            </a:r>
            <a:endParaRPr kumimoji="1" lang="zh-CN" altLang="en-US" sz="1619" b="1" dirty="0">
              <a:solidFill>
                <a:srgbClr val="FF0000"/>
              </a:solidFill>
            </a:endParaRPr>
          </a:p>
        </p:txBody>
      </p:sp>
      <p:sp>
        <p:nvSpPr>
          <p:cNvPr id="406" name="文本框 405"/>
          <p:cNvSpPr txBox="1"/>
          <p:nvPr/>
        </p:nvSpPr>
        <p:spPr>
          <a:xfrm>
            <a:off x="9807068" y="6063104"/>
            <a:ext cx="1537864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19" dirty="0" err="1"/>
              <a:t>upsampling</a:t>
            </a:r>
            <a:endParaRPr kumimoji="1" lang="zh-CN" altLang="en-US" sz="1619" dirty="0"/>
          </a:p>
        </p:txBody>
      </p:sp>
      <p:sp>
        <p:nvSpPr>
          <p:cNvPr id="407" name="文本框 406"/>
          <p:cNvSpPr txBox="1"/>
          <p:nvPr/>
        </p:nvSpPr>
        <p:spPr>
          <a:xfrm>
            <a:off x="9807068" y="6430717"/>
            <a:ext cx="2009466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19" dirty="0"/>
              <a:t>skip connection</a:t>
            </a:r>
            <a:endParaRPr kumimoji="1" lang="zh-CN" altLang="en-US" sz="1619" dirty="0"/>
          </a:p>
        </p:txBody>
      </p:sp>
      <p:grpSp>
        <p:nvGrpSpPr>
          <p:cNvPr id="408" name="组 407"/>
          <p:cNvGrpSpPr/>
          <p:nvPr/>
        </p:nvGrpSpPr>
        <p:grpSpPr>
          <a:xfrm>
            <a:off x="519478" y="144409"/>
            <a:ext cx="6568018" cy="618452"/>
            <a:chOff x="519478" y="144409"/>
            <a:chExt cx="6568018" cy="618452"/>
          </a:xfrm>
        </p:grpSpPr>
        <p:sp>
          <p:nvSpPr>
            <p:cNvPr id="409" name="任意多边形 13"/>
            <p:cNvSpPr/>
            <p:nvPr/>
          </p:nvSpPr>
          <p:spPr>
            <a:xfrm>
              <a:off x="519478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0 w 1957957"/>
                <a:gd name="connsiteY5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2014" tIns="56007" rIns="213727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kern="1200" dirty="0" smtClean="0">
                  <a:latin typeface="微软雅黑"/>
                  <a:ea typeface="微软雅黑"/>
                  <a:cs typeface="微软雅黑"/>
                </a:rPr>
                <a:t>数据集构建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0" name="任意多边形 14"/>
            <p:cNvSpPr/>
            <p:nvPr/>
          </p:nvSpPr>
          <p:spPr>
            <a:xfrm>
              <a:off x="2064894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1" name="任意多边形 15"/>
            <p:cNvSpPr/>
            <p:nvPr/>
          </p:nvSpPr>
          <p:spPr>
            <a:xfrm>
              <a:off x="3610310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模型优化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2" name="任意多边形 15"/>
            <p:cNvSpPr/>
            <p:nvPr/>
          </p:nvSpPr>
          <p:spPr>
            <a:xfrm>
              <a:off x="5155726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结果分析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413" name="文本框 412"/>
          <p:cNvSpPr txBox="1"/>
          <p:nvPr/>
        </p:nvSpPr>
        <p:spPr>
          <a:xfrm>
            <a:off x="434675" y="1012028"/>
            <a:ext cx="754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en-US" altLang="zh-CN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Dilated U-net</a:t>
            </a: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网络结构（最终使用的模型）</a:t>
            </a:r>
            <a:endParaRPr kumimoji="1"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14" name="矩形 413"/>
          <p:cNvSpPr/>
          <p:nvPr/>
        </p:nvSpPr>
        <p:spPr>
          <a:xfrm>
            <a:off x="1136495" y="3695759"/>
            <a:ext cx="268672" cy="586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415" name="矩形 414"/>
          <p:cNvSpPr/>
          <p:nvPr/>
        </p:nvSpPr>
        <p:spPr>
          <a:xfrm>
            <a:off x="1139250" y="4411768"/>
            <a:ext cx="268672" cy="586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416" name="矩形 415"/>
          <p:cNvSpPr/>
          <p:nvPr/>
        </p:nvSpPr>
        <p:spPr>
          <a:xfrm>
            <a:off x="1140965" y="5470371"/>
            <a:ext cx="234121" cy="586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sp>
        <p:nvSpPr>
          <p:cNvPr id="417" name="文本框 416"/>
          <p:cNvSpPr txBox="1"/>
          <p:nvPr/>
        </p:nvSpPr>
        <p:spPr>
          <a:xfrm>
            <a:off x="1093248" y="5011383"/>
            <a:ext cx="373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mr-IN" altLang="zh-CN" smtClean="0"/>
              <a:t>…</a:t>
            </a:r>
            <a:endParaRPr kumimoji="1" lang="zh-CN" altLang="en-US" dirty="0"/>
          </a:p>
        </p:txBody>
      </p:sp>
      <p:sp>
        <p:nvSpPr>
          <p:cNvPr id="422" name="右箭头 421"/>
          <p:cNvSpPr/>
          <p:nvPr/>
        </p:nvSpPr>
        <p:spPr>
          <a:xfrm>
            <a:off x="407380" y="4808944"/>
            <a:ext cx="326618" cy="20581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2037" tIns="31019" rIns="62037" bIns="310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22"/>
          </a:p>
        </p:txBody>
      </p:sp>
      <p:cxnSp>
        <p:nvCxnSpPr>
          <p:cNvPr id="425" name="直线连接符 424"/>
          <p:cNvCxnSpPr/>
          <p:nvPr/>
        </p:nvCxnSpPr>
        <p:spPr>
          <a:xfrm>
            <a:off x="1405167" y="4013625"/>
            <a:ext cx="3907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直线连接符 425"/>
          <p:cNvCxnSpPr/>
          <p:nvPr/>
        </p:nvCxnSpPr>
        <p:spPr>
          <a:xfrm flipV="1">
            <a:off x="1390092" y="4620486"/>
            <a:ext cx="405840" cy="264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7" name="直线连接符 426"/>
          <p:cNvCxnSpPr/>
          <p:nvPr/>
        </p:nvCxnSpPr>
        <p:spPr>
          <a:xfrm>
            <a:off x="1358364" y="5772192"/>
            <a:ext cx="410456" cy="1013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直线连接符 427"/>
          <p:cNvCxnSpPr/>
          <p:nvPr/>
        </p:nvCxnSpPr>
        <p:spPr>
          <a:xfrm>
            <a:off x="1375086" y="5186956"/>
            <a:ext cx="42084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" name="直线连接符 429"/>
          <p:cNvCxnSpPr/>
          <p:nvPr/>
        </p:nvCxnSpPr>
        <p:spPr>
          <a:xfrm flipH="1">
            <a:off x="1782227" y="4007935"/>
            <a:ext cx="25663" cy="177439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直线箭头连接符 431"/>
          <p:cNvCxnSpPr/>
          <p:nvPr/>
        </p:nvCxnSpPr>
        <p:spPr>
          <a:xfrm>
            <a:off x="1813377" y="4914736"/>
            <a:ext cx="465799" cy="346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直线连接符 432"/>
          <p:cNvCxnSpPr/>
          <p:nvPr/>
        </p:nvCxnSpPr>
        <p:spPr>
          <a:xfrm>
            <a:off x="763061" y="4013625"/>
            <a:ext cx="38139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直线连接符 435"/>
          <p:cNvCxnSpPr/>
          <p:nvPr/>
        </p:nvCxnSpPr>
        <p:spPr>
          <a:xfrm flipV="1">
            <a:off x="755912" y="4620486"/>
            <a:ext cx="380583" cy="264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直线连接符 436"/>
          <p:cNvCxnSpPr/>
          <p:nvPr/>
        </p:nvCxnSpPr>
        <p:spPr>
          <a:xfrm>
            <a:off x="755912" y="5186956"/>
            <a:ext cx="380583" cy="350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直线连接符 437"/>
          <p:cNvCxnSpPr/>
          <p:nvPr/>
        </p:nvCxnSpPr>
        <p:spPr>
          <a:xfrm>
            <a:off x="763061" y="5763468"/>
            <a:ext cx="383254" cy="134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直线连接符 439"/>
          <p:cNvCxnSpPr/>
          <p:nvPr/>
        </p:nvCxnSpPr>
        <p:spPr>
          <a:xfrm flipH="1">
            <a:off x="755912" y="4019672"/>
            <a:ext cx="7149" cy="174514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1" name="文本框 460"/>
          <p:cNvSpPr txBox="1"/>
          <p:nvPr/>
        </p:nvSpPr>
        <p:spPr>
          <a:xfrm>
            <a:off x="407380" y="6309936"/>
            <a:ext cx="2027650" cy="34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19" b="1" dirty="0" smtClean="0">
                <a:solidFill>
                  <a:srgbClr val="FF0000"/>
                </a:solidFill>
              </a:rPr>
              <a:t>并行结构 </a:t>
            </a:r>
            <a:r>
              <a:rPr kumimoji="1" lang="en-US" altLang="zh-CN" sz="1619" b="1" dirty="0" smtClean="0">
                <a:solidFill>
                  <a:srgbClr val="FF0000"/>
                </a:solidFill>
              </a:rPr>
              <a:t>Parallel</a:t>
            </a:r>
            <a:endParaRPr kumimoji="1" lang="zh-CN" altLang="en-US" sz="1619" b="1" dirty="0">
              <a:solidFill>
                <a:srgbClr val="FF0000"/>
              </a:solidFill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7545582" y="6185947"/>
            <a:ext cx="1411533" cy="590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19" b="1" dirty="0" smtClean="0">
                <a:solidFill>
                  <a:srgbClr val="FF0000"/>
                </a:solidFill>
              </a:rPr>
              <a:t>串行结构 </a:t>
            </a:r>
            <a:r>
              <a:rPr kumimoji="1" lang="en-US" altLang="zh-CN" sz="1619" b="1" dirty="0" smtClean="0">
                <a:solidFill>
                  <a:srgbClr val="FF0000"/>
                </a:solidFill>
              </a:rPr>
              <a:t>Cascade</a:t>
            </a:r>
            <a:endParaRPr kumimoji="1" lang="zh-CN" altLang="en-US" sz="1619" b="1" dirty="0">
              <a:solidFill>
                <a:srgbClr val="FF0000"/>
              </a:solidFill>
            </a:endParaRPr>
          </a:p>
        </p:txBody>
      </p:sp>
      <p:pic>
        <p:nvPicPr>
          <p:cNvPr id="128" name="图片 1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05" y="1556701"/>
            <a:ext cx="1391668" cy="1391668"/>
          </a:xfrm>
          <a:prstGeom prst="rect">
            <a:avLst/>
          </a:prstGeom>
        </p:spPr>
      </p:pic>
      <p:pic>
        <p:nvPicPr>
          <p:cNvPr id="129" name="图片 1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0249" y="1555193"/>
            <a:ext cx="1394683" cy="139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5"/>
    </mc:Choice>
    <mc:Fallback xmlns="">
      <p:transition spd="slow" advTm="725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18"/>
          <p:cNvSpPr/>
          <p:nvPr/>
        </p:nvSpPr>
        <p:spPr>
          <a:xfrm>
            <a:off x="6413155" y="3178150"/>
            <a:ext cx="5570839" cy="325239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/>
        </p:nvGrpSpPr>
        <p:grpSpPr>
          <a:xfrm>
            <a:off x="519478" y="144409"/>
            <a:ext cx="6568018" cy="618452"/>
            <a:chOff x="519478" y="144409"/>
            <a:chExt cx="6568018" cy="618452"/>
          </a:xfrm>
        </p:grpSpPr>
        <p:sp>
          <p:nvSpPr>
            <p:cNvPr id="5" name="任意多边形 13"/>
            <p:cNvSpPr/>
            <p:nvPr/>
          </p:nvSpPr>
          <p:spPr>
            <a:xfrm>
              <a:off x="519478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0 w 1957957"/>
                <a:gd name="connsiteY5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2014" tIns="56007" rIns="213727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kern="1200" dirty="0" smtClean="0">
                  <a:latin typeface="微软雅黑"/>
                  <a:ea typeface="微软雅黑"/>
                  <a:cs typeface="微软雅黑"/>
                </a:rPr>
                <a:t>数据集构建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" name="任意多边形 14"/>
            <p:cNvSpPr/>
            <p:nvPr/>
          </p:nvSpPr>
          <p:spPr>
            <a:xfrm>
              <a:off x="2064894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" name="任意多边形 15"/>
            <p:cNvSpPr/>
            <p:nvPr/>
          </p:nvSpPr>
          <p:spPr>
            <a:xfrm>
              <a:off x="3610310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模型优化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8" name="任意多边形 15"/>
            <p:cNvSpPr/>
            <p:nvPr/>
          </p:nvSpPr>
          <p:spPr>
            <a:xfrm>
              <a:off x="5155726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结果分析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34674" y="1012028"/>
            <a:ext cx="89070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损失函数（可以说损失</a:t>
            </a:r>
            <a:r>
              <a:rPr kumimoji="1" lang="zh-CN" altLang="en-US" sz="2000" b="1" smtClean="0">
                <a:latin typeface="Microsoft YaHei" charset="-122"/>
                <a:ea typeface="Microsoft YaHei" charset="-122"/>
                <a:cs typeface="Microsoft YaHei" charset="-122"/>
              </a:rPr>
              <a:t>函数的设计是</a:t>
            </a: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本次比赛能取得较好结果</a:t>
            </a:r>
            <a:r>
              <a:rPr kumimoji="1" lang="zh-CN" altLang="en-US" sz="2000" b="1" smtClean="0">
                <a:latin typeface="Microsoft YaHei" charset="-122"/>
                <a:ea typeface="Microsoft YaHei" charset="-122"/>
                <a:cs typeface="Microsoft YaHei" charset="-122"/>
              </a:rPr>
              <a:t>的关键原因）</a:t>
            </a:r>
            <a:endParaRPr kumimoji="1" lang="en-US" altLang="zh-CN" sz="20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9478" y="1481104"/>
            <a:ext cx="1094759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问题可以转化为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分类问题，而在本题中，经过实验，采用多分类常用的交叉熵损失函数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CE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或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BCE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无法取得比较好的效果。因此，本文对交叉熵进行加权改进（参考</a:t>
            </a:r>
            <a:r>
              <a:rPr kumimoji="1"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Tensorflow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的实现），并结合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dice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loss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进行损失函数的设计。具体实现如下：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69" y="2990344"/>
            <a:ext cx="5761142" cy="3628008"/>
          </a:xfrm>
          <a:prstGeom prst="rect">
            <a:avLst/>
          </a:prstGeom>
        </p:spPr>
      </p:pic>
      <p:grpSp>
        <p:nvGrpSpPr>
          <p:cNvPr id="18" name="组 17"/>
          <p:cNvGrpSpPr/>
          <p:nvPr/>
        </p:nvGrpSpPr>
        <p:grpSpPr>
          <a:xfrm>
            <a:off x="6526426" y="3219962"/>
            <a:ext cx="5457568" cy="2940211"/>
            <a:chOff x="6612923" y="2898687"/>
            <a:chExt cx="5457568" cy="2940211"/>
          </a:xfrm>
        </p:grpSpPr>
        <p:sp>
          <p:nvSpPr>
            <p:cNvPr id="16" name="文本框 15"/>
            <p:cNvSpPr txBox="1"/>
            <p:nvPr/>
          </p:nvSpPr>
          <p:spPr>
            <a:xfrm>
              <a:off x="8799803" y="2898687"/>
              <a:ext cx="1345094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zh-CN" dirty="0" smtClean="0">
                  <a:latin typeface="Microsoft YaHei" charset="-122"/>
                  <a:ea typeface="Microsoft YaHei" charset="-122"/>
                  <a:cs typeface="Microsoft YaHei" charset="-122"/>
                </a:rPr>
                <a:t>Reference</a:t>
              </a:r>
              <a:endParaRPr kumimoji="1" lang="zh-CN" altLang="en-US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6612923" y="3392074"/>
              <a:ext cx="5457568" cy="2446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en-US" altLang="zh-CN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Dice</a:t>
              </a:r>
              <a:r>
                <a:rPr kumimoji="1" lang="zh-CN" altLang="en-US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kumimoji="1" lang="en-US" altLang="zh-CN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loss</a:t>
              </a:r>
              <a:r>
                <a:rPr kumimoji="1" lang="zh-CN" altLang="en-US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：</a:t>
              </a:r>
              <a:endParaRPr kumimoji="1" lang="en-US" altLang="zh-CN" sz="1400" b="1" dirty="0" smtClean="0">
                <a:latin typeface="Times New Roman" charset="0"/>
                <a:ea typeface="Times New Roman" charset="0"/>
                <a:cs typeface="Times New Roman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CN" sz="1200" b="1" dirty="0" smtClean="0">
                  <a:solidFill>
                    <a:srgbClr val="0070C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V-Net: Fully Convolutional Neural Networks for Volumetric Medical Image Segmentation, International Conference on 3D Vision, 2016.</a:t>
              </a:r>
            </a:p>
            <a:p>
              <a:pPr algn="just">
                <a:lnSpc>
                  <a:spcPct val="150000"/>
                </a:lnSpc>
              </a:pPr>
              <a:r>
                <a:rPr kumimoji="1" lang="en-US" altLang="zh-CN" sz="1400" b="1" dirty="0">
                  <a:latin typeface="Times New Roman" charset="0"/>
                  <a:ea typeface="Times New Roman" charset="0"/>
                  <a:cs typeface="Times New Roman" charset="0"/>
                </a:rPr>
                <a:t>w</a:t>
              </a:r>
              <a:r>
                <a:rPr kumimoji="1" lang="en-US" altLang="zh-CN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eighted </a:t>
              </a:r>
              <a:r>
                <a:rPr kumimoji="1" lang="en-US" altLang="zh-CN" sz="1400" b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bce</a:t>
              </a:r>
              <a:r>
                <a:rPr kumimoji="1" lang="zh-CN" altLang="en-US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kumimoji="1" lang="en-US" altLang="zh-CN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loss</a:t>
              </a:r>
              <a:r>
                <a:rPr kumimoji="1" lang="zh-CN" altLang="en-US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：</a:t>
              </a:r>
              <a:endParaRPr kumimoji="1" lang="en-US" altLang="zh-CN" sz="1400" b="1" dirty="0" smtClean="0">
                <a:latin typeface="Times New Roman" charset="0"/>
                <a:ea typeface="Times New Roman" charset="0"/>
                <a:cs typeface="Times New Roman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CN" sz="1200" b="1" dirty="0">
                  <a:solidFill>
                    <a:srgbClr val="0070C0"/>
                  </a:solidFill>
                  <a:latin typeface="Times New Roman" charset="0"/>
                  <a:ea typeface="Times New Roman" charset="0"/>
                  <a:cs typeface="Times New Roman" charset="0"/>
                  <a:hlinkClick r:id="rId3"/>
                </a:rPr>
                <a:t>https://</a:t>
              </a:r>
              <a:r>
                <a:rPr lang="en-US" altLang="zh-CN" sz="1200" b="1" dirty="0" smtClean="0">
                  <a:solidFill>
                    <a:srgbClr val="0070C0"/>
                  </a:solidFill>
                  <a:latin typeface="Times New Roman" charset="0"/>
                  <a:ea typeface="Times New Roman" charset="0"/>
                  <a:cs typeface="Times New Roman" charset="0"/>
                  <a:hlinkClick r:id="rId3"/>
                </a:rPr>
                <a:t>www.tensorflow.org/api_docs/python/tf/nn/weighted_cross_entropy_with_logits</a:t>
              </a:r>
              <a:endParaRPr lang="en-US" altLang="zh-CN" sz="1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  <a:p>
              <a:pPr algn="just">
                <a:lnSpc>
                  <a:spcPct val="150000"/>
                </a:lnSpc>
              </a:pPr>
              <a:r>
                <a:rPr kumimoji="1" lang="en-US" altLang="zh-CN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weighted </a:t>
              </a:r>
              <a:r>
                <a:rPr kumimoji="1" lang="en-US" altLang="zh-CN" sz="1400" b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bce</a:t>
              </a:r>
              <a:r>
                <a:rPr kumimoji="1" lang="zh-CN" altLang="en-US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kumimoji="1" lang="en-US" altLang="zh-CN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loss + dice loss</a:t>
              </a:r>
              <a:r>
                <a:rPr kumimoji="1" lang="zh-CN" altLang="en-US" sz="1400" b="1" dirty="0" smtClean="0">
                  <a:latin typeface="Times New Roman" charset="0"/>
                  <a:ea typeface="Times New Roman" charset="0"/>
                  <a:cs typeface="Times New Roman" charset="0"/>
                </a:rPr>
                <a:t>：</a:t>
              </a:r>
              <a:endParaRPr kumimoji="1" lang="en-US" altLang="zh-CN" sz="1400" b="1" dirty="0" smtClean="0">
                <a:latin typeface="Times New Roman" charset="0"/>
                <a:ea typeface="Times New Roman" charset="0"/>
                <a:cs typeface="Times New Roman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CN" sz="1200" b="1" dirty="0">
                  <a:solidFill>
                    <a:srgbClr val="0070C0"/>
                  </a:solidFill>
                  <a:latin typeface="Times New Roman" charset="0"/>
                  <a:ea typeface="Times New Roman" charset="0"/>
                  <a:cs typeface="Times New Roman" charset="0"/>
                  <a:hlinkClick r:id="rId4"/>
                </a:rPr>
                <a:t>http://blog.kaggle.com/2017/12/22/carvana-image-masking-first-place-interview/</a:t>
              </a:r>
              <a:endParaRPr lang="en-US" altLang="zh-CN" sz="12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3153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519478" y="144409"/>
            <a:ext cx="6568018" cy="618452"/>
            <a:chOff x="519478" y="144409"/>
            <a:chExt cx="6568018" cy="618452"/>
          </a:xfrm>
        </p:grpSpPr>
        <p:sp>
          <p:nvSpPr>
            <p:cNvPr id="5" name="任意多边形 13"/>
            <p:cNvSpPr/>
            <p:nvPr/>
          </p:nvSpPr>
          <p:spPr>
            <a:xfrm>
              <a:off x="519478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0 w 1957957"/>
                <a:gd name="connsiteY5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2014" tIns="56007" rIns="213727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kern="1200" dirty="0" smtClean="0">
                  <a:latin typeface="微软雅黑"/>
                  <a:ea typeface="微软雅黑"/>
                  <a:cs typeface="微软雅黑"/>
                </a:rPr>
                <a:t>数据集构建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" name="任意多边形 14"/>
            <p:cNvSpPr/>
            <p:nvPr/>
          </p:nvSpPr>
          <p:spPr>
            <a:xfrm>
              <a:off x="2064894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模型构建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" name="任意多边形 15"/>
            <p:cNvSpPr/>
            <p:nvPr/>
          </p:nvSpPr>
          <p:spPr>
            <a:xfrm>
              <a:off x="3610310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模型优化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8" name="任意多边形 15"/>
            <p:cNvSpPr/>
            <p:nvPr/>
          </p:nvSpPr>
          <p:spPr>
            <a:xfrm>
              <a:off x="5155726" y="144409"/>
              <a:ext cx="1931770" cy="618452"/>
            </a:xfrm>
            <a:custGeom>
              <a:avLst/>
              <a:gdLst>
                <a:gd name="connsiteX0" fmla="*/ 0 w 1957957"/>
                <a:gd name="connsiteY0" fmla="*/ 0 h 742894"/>
                <a:gd name="connsiteX1" fmla="*/ 1586510 w 1957957"/>
                <a:gd name="connsiteY1" fmla="*/ 0 h 742894"/>
                <a:gd name="connsiteX2" fmla="*/ 1957957 w 1957957"/>
                <a:gd name="connsiteY2" fmla="*/ 371447 h 742894"/>
                <a:gd name="connsiteX3" fmla="*/ 1586510 w 1957957"/>
                <a:gd name="connsiteY3" fmla="*/ 742894 h 742894"/>
                <a:gd name="connsiteX4" fmla="*/ 0 w 1957957"/>
                <a:gd name="connsiteY4" fmla="*/ 742894 h 742894"/>
                <a:gd name="connsiteX5" fmla="*/ 371447 w 1957957"/>
                <a:gd name="connsiteY5" fmla="*/ 371447 h 742894"/>
                <a:gd name="connsiteX6" fmla="*/ 0 w 1957957"/>
                <a:gd name="connsiteY6" fmla="*/ 0 h 74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7957" h="742894">
                  <a:moveTo>
                    <a:pt x="0" y="0"/>
                  </a:moveTo>
                  <a:lnTo>
                    <a:pt x="1586510" y="0"/>
                  </a:lnTo>
                  <a:lnTo>
                    <a:pt x="1957957" y="371447"/>
                  </a:lnTo>
                  <a:lnTo>
                    <a:pt x="1586510" y="742894"/>
                  </a:lnTo>
                  <a:lnTo>
                    <a:pt x="0" y="742894"/>
                  </a:lnTo>
                  <a:lnTo>
                    <a:pt x="371447" y="3714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5458" tIns="56007" rIns="399451" bIns="56007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>
                  <a:latin typeface="微软雅黑"/>
                  <a:ea typeface="微软雅黑"/>
                  <a:cs typeface="微软雅黑"/>
                </a:rPr>
                <a:t>结果分析</a:t>
              </a:r>
              <a:endParaRPr lang="zh-CN" altLang="en-US" sz="1600" kern="1200" dirty="0">
                <a:latin typeface="微软雅黑"/>
                <a:ea typeface="微软雅黑"/>
                <a:cs typeface="微软雅黑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05"/>
          <a:stretch/>
        </p:blipFill>
        <p:spPr>
          <a:xfrm>
            <a:off x="6179472" y="4448341"/>
            <a:ext cx="5598330" cy="2323162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34673" y="1012028"/>
            <a:ext cx="116008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一共提交了</a:t>
            </a:r>
            <a:r>
              <a:rPr kumimoji="1" lang="en-US" altLang="zh-CN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6</a:t>
            </a:r>
            <a:r>
              <a:rPr kumimoji="1" lang="zh-CN" altLang="en-US" sz="2000" b="1" dirty="0" smtClean="0">
                <a:latin typeface="Microsoft YaHei" charset="-122"/>
                <a:ea typeface="Microsoft YaHei" charset="-122"/>
                <a:cs typeface="Microsoft YaHei" charset="-122"/>
              </a:rPr>
              <a:t>次</a:t>
            </a:r>
            <a:r>
              <a:rPr kumimoji="1" lang="zh-CN" altLang="en-US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（以下只训练了</a:t>
            </a:r>
            <a:r>
              <a:rPr kumimoji="1" lang="en-US" altLang="zh-CN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10+</a:t>
            </a:r>
            <a:r>
              <a:rPr kumimoji="1" lang="zh-CN" altLang="en-US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个</a:t>
            </a:r>
            <a:r>
              <a:rPr kumimoji="1" lang="en-US" altLang="zh-CN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epoch</a:t>
            </a:r>
            <a:r>
              <a:rPr kumimoji="1" lang="zh-CN" altLang="en-US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的原因是因为机器原因训练</a:t>
            </a:r>
            <a:r>
              <a:rPr kumimoji="1" lang="en-US" altLang="zh-CN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kumimoji="1" lang="zh-CN" altLang="en-US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个</a:t>
            </a:r>
            <a:r>
              <a:rPr kumimoji="1" lang="en-US" altLang="zh-CN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epoch</a:t>
            </a:r>
            <a:r>
              <a:rPr kumimoji="1" lang="zh-CN" altLang="en-US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要</a:t>
            </a:r>
            <a:r>
              <a:rPr kumimoji="1" lang="en-US" altLang="zh-CN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1h</a:t>
            </a:r>
            <a:r>
              <a:rPr kumimoji="1" lang="zh-CN" altLang="en-US" sz="1400" b="1" dirty="0" smtClean="0">
                <a:latin typeface="Microsoft YaHei" charset="-122"/>
                <a:ea typeface="Microsoft YaHei" charset="-122"/>
                <a:cs typeface="Microsoft YaHei" charset="-122"/>
              </a:rPr>
              <a:t>＋，赶不上当天的提交）</a:t>
            </a:r>
            <a:endParaRPr kumimoji="1" lang="en-US" altLang="zh-CN" sz="1400" b="1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9478" y="1586926"/>
            <a:ext cx="10243258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第一次提交：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Dilated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Unet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（串行结构） ＋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5k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张图，为了验证模型的可行性   （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0.81+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9478" y="2138358"/>
            <a:ext cx="1024325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第二次提交：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Dilated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Unet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（串行结构） ＋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5w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张图 ＋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11epoch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（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0.9667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9478" y="2689790"/>
            <a:ext cx="1024325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第三次提交：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Dilated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Unet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（并行结构） ＋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5w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张图 ＋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18epoch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（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0.97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19478" y="3241222"/>
            <a:ext cx="1024325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第四次提交：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Dilated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Unet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（串行结构） ＋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5w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张图 ＋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18epoch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（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0.972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9478" y="3792654"/>
            <a:ext cx="9168220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第五次提交：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将第三次和第四次训练得到的模型的预测结果取平均 （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0.9754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9478" y="4344086"/>
            <a:ext cx="522641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第六次提交：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利用</a:t>
            </a:r>
            <a:r>
              <a:rPr kumimoji="1"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kfold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思路对数据集进行五折拆分训练模型，选取其中表现较好的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折与第三次和第四次得到的模型进行加权融合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0.4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*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cascade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＋ 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0.3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*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parallel + 0.1*3fold</a:t>
            </a:r>
          </a:p>
          <a:p>
            <a:pPr algn="just">
              <a:lnSpc>
                <a:spcPct val="150000"/>
              </a:lnSpc>
            </a:pP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0.976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978637" y="2320458"/>
            <a:ext cx="30568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每次提交，都在上分</a:t>
            </a:r>
            <a:r>
              <a:rPr kumimoji="1" lang="is-IS" altLang="zh-CN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…</a:t>
            </a:r>
          </a:p>
          <a:p>
            <a:pPr algn="just"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所以时间充足的话，</a:t>
            </a:r>
            <a:endParaRPr kumimoji="1" lang="en-US" altLang="zh-CN" b="1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just">
              <a:lnSpc>
                <a:spcPct val="150000"/>
              </a:lnSpc>
            </a:pPr>
            <a:r>
              <a:rPr kumimoji="1" lang="zh-CN" altLang="en-US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该模型还是有很大希望进</a:t>
            </a:r>
            <a:r>
              <a:rPr kumimoji="1" lang="en-US" altLang="zh-CN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0.98</a:t>
            </a:r>
            <a:r>
              <a:rPr kumimoji="1" lang="zh-CN" altLang="en-US" b="1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的</a:t>
            </a:r>
            <a:endParaRPr kumimoji="1" lang="zh-CN" altLang="en-US" b="1" dirty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87978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6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1061</Words>
  <Application>Microsoft Macintosh PowerPoint</Application>
  <PresentationFormat>宽屏</PresentationFormat>
  <Paragraphs>150</Paragraphs>
  <Slides>11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DengXian</vt:lpstr>
      <vt:lpstr>DengXian Light</vt:lpstr>
      <vt:lpstr>KaiTi</vt:lpstr>
      <vt:lpstr>Mangal</vt:lpstr>
      <vt:lpstr>Microsoft YaHei</vt:lpstr>
      <vt:lpstr>STXingkai</vt:lpstr>
      <vt:lpstr>Times New Roman</vt:lpstr>
      <vt:lpstr>Wingdings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28</cp:revision>
  <dcterms:created xsi:type="dcterms:W3CDTF">2019-04-01T08:20:53Z</dcterms:created>
  <dcterms:modified xsi:type="dcterms:W3CDTF">2019-04-01T13:47:45Z</dcterms:modified>
</cp:coreProperties>
</file>

<file path=docProps/thumbnail.jpeg>
</file>